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9144000"/>
  <p:embeddedFontLst>
    <p:embeddedFont>
      <p:font typeface="Helvetica Neue"/>
      <p:regular r:id="rId53"/>
      <p:bold r:id="rId54"/>
      <p:italic r:id="rId55"/>
      <p:boldItalic r:id="rId56"/>
    </p:embeddedFont>
    <p:embeddedFont>
      <p:font typeface="Helvetica Neue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HelveticaNeue-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HelveticaNeue-italic.fntdata"/><Relationship Id="rId10" Type="http://schemas.openxmlformats.org/officeDocument/2006/relationships/slide" Target="slides/slide5.xml"/><Relationship Id="rId54" Type="http://schemas.openxmlformats.org/officeDocument/2006/relationships/font" Target="fonts/HelveticaNeue-bold.fntdata"/><Relationship Id="rId13" Type="http://schemas.openxmlformats.org/officeDocument/2006/relationships/slide" Target="slides/slide8.xml"/><Relationship Id="rId57" Type="http://schemas.openxmlformats.org/officeDocument/2006/relationships/font" Target="fonts/HelveticaNeueLight-regular.fntdata"/><Relationship Id="rId12" Type="http://schemas.openxmlformats.org/officeDocument/2006/relationships/slide" Target="slides/slide7.xml"/><Relationship Id="rId56" Type="http://schemas.openxmlformats.org/officeDocument/2006/relationships/font" Target="fonts/HelveticaNeue-boldItalic.fntdata"/><Relationship Id="rId15" Type="http://schemas.openxmlformats.org/officeDocument/2006/relationships/slide" Target="slides/slide10.xml"/><Relationship Id="rId59" Type="http://schemas.openxmlformats.org/officeDocument/2006/relationships/font" Target="fonts/HelveticaNeueLight-italic.fntdata"/><Relationship Id="rId14" Type="http://schemas.openxmlformats.org/officeDocument/2006/relationships/slide" Target="slides/slide9.xml"/><Relationship Id="rId58" Type="http://schemas.openxmlformats.org/officeDocument/2006/relationships/font" Target="fonts/HelveticaNeueLigh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e4af9e661_0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g11e4af9e661_0_3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Guide to Computer Forensics and Investigations Sixth Edition</a:t>
            </a:r>
            <a:endParaRPr/>
          </a:p>
          <a:p>
            <a:pPr indent="0" lvl="0" marL="0" rtl="0" algn="l">
              <a:spcBef>
                <a:spcPts val="360"/>
              </a:spcBef>
              <a:spcAft>
                <a:spcPts val="0"/>
              </a:spcAft>
              <a:buNone/>
            </a:pPr>
            <a:r>
              <a:t/>
            </a:r>
            <a:endParaRPr b="1"/>
          </a:p>
          <a:p>
            <a:pPr indent="0" lvl="0" marL="0" rtl="0" algn="l">
              <a:lnSpc>
                <a:spcPct val="80000"/>
              </a:lnSpc>
              <a:spcBef>
                <a:spcPts val="360"/>
              </a:spcBef>
              <a:spcAft>
                <a:spcPts val="0"/>
              </a:spcAft>
              <a:buNone/>
            </a:pPr>
            <a:r>
              <a:rPr i="1" lang="en-US"/>
              <a:t>Chapter 9</a:t>
            </a:r>
            <a:endParaRPr/>
          </a:p>
          <a:p>
            <a:pPr indent="0" lvl="0" marL="0" rtl="0" algn="l">
              <a:lnSpc>
                <a:spcPct val="80000"/>
              </a:lnSpc>
              <a:spcBef>
                <a:spcPts val="360"/>
              </a:spcBef>
              <a:spcAft>
                <a:spcPts val="0"/>
              </a:spcAft>
              <a:buNone/>
            </a:pPr>
            <a:r>
              <a:rPr i="1" lang="en-US"/>
              <a:t>Digital Forensics Analysis and Investigation</a:t>
            </a:r>
            <a:endParaRPr/>
          </a:p>
          <a:p>
            <a:pPr indent="0" lvl="0" marL="0" rtl="0" algn="l">
              <a:spcBef>
                <a:spcPts val="360"/>
              </a:spcBef>
              <a:spcAft>
                <a:spcPts val="0"/>
              </a:spcAft>
              <a:buNone/>
            </a:pPr>
            <a:r>
              <a:t/>
            </a:r>
            <a:endParaRPr/>
          </a:p>
        </p:txBody>
      </p:sp>
      <p:sp>
        <p:nvSpPr>
          <p:cNvPr id="263" name="Google Shape;263;g11e4af9e661_0_3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e4af9e661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11e4af9e661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e4af9e661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11e4af9e661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e4af9e661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11e4af9e661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e4af9e661_0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11e4af9e661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e4af9e661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1e4af9e661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e4af9e661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11e4af9e661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e4af9e661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11e4af9e661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e4af9e661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1e4af9e661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e4af9e661_0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1e4af9e661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e4af9e661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11e4af9e661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235962d3f_0_1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1235962d3f_0_1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e4af9e661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1e4af9e661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e4af9e661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11e4af9e661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e4af9e661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11e4af9e661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e4af9e661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11e4af9e661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e4af9e661_0_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1e4af9e661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e4af9e661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11e4af9e66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e4af9e661_0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11e4af9e661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1e4af9e661_0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11e4af9e661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e4af9e661_0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11e4af9e661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e4af9e661_0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11e4af9e661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e4af9e66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1e4af9e66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e4af9e661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11e4af9e661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e4af9e661_0_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1e4af9e661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1e4af9e661_0_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11e4af9e661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e4af9e661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11e4af9e661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e4af9e661_0_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11e4af9e661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1e4af9e661_0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11e4af9e661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e4af9e661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11e4af9e661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e4af9e661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11e4af9e661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e4af9e661_0_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11e4af9e661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e4af9e661_0_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11e4af9e661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e4af9e661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1e4af9e661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e4af9e661_0_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1e4af9e661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1e4af9e661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11e4af9e661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1e4af9e661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11e4af9e661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e4af9e661_0_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11e4af9e661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1e4af9e661_0_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11e4af9e661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1e4af9e661_0_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1e4af9e661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1e4af9e661_0_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11e4af9e661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e4af9e661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11e4af9e661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e4af9e661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11e4af9e661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e4af9e661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11e4af9e661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e4af9e661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1e4af9e661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e4af9e661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1e4af9e661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7.jpg"/><Relationship Id="rId4" Type="http://schemas.openxmlformats.org/officeDocument/2006/relationships/image" Target="../media/image25.png"/><Relationship Id="rId5"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19.png"/><Relationship Id="rId5" Type="http://schemas.openxmlformats.org/officeDocument/2006/relationships/image" Target="../media/image27.jpg"/><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2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1180" l="0" r="0" t="3185"/>
          <a:stretch/>
        </p:blipFill>
        <p:spPr>
          <a:xfrm>
            <a:off x="1" y="0"/>
            <a:ext cx="12192000" cy="6858000"/>
          </a:xfrm>
          <a:prstGeom prst="rect">
            <a:avLst/>
          </a:prstGeom>
          <a:solidFill>
            <a:schemeClr val="lt1"/>
          </a:solidFill>
          <a:ln>
            <a:noFill/>
          </a:ln>
        </p:spPr>
      </p:pic>
      <p:pic>
        <p:nvPicPr>
          <p:cNvPr id="14" name="Google Shape;14;p2"/>
          <p:cNvPicPr preferRelativeResize="0"/>
          <p:nvPr/>
        </p:nvPicPr>
        <p:blipFill rotWithShape="1">
          <a:blip r:embed="rId3">
            <a:alphaModFix/>
          </a:blip>
          <a:srcRect b="0" l="0" r="0" t="0"/>
          <a:stretch/>
        </p:blipFill>
        <p:spPr>
          <a:xfrm>
            <a:off x="0" y="0"/>
            <a:ext cx="9144441" cy="6858331"/>
          </a:xfrm>
          <a:prstGeom prst="rect">
            <a:avLst/>
          </a:prstGeom>
          <a:noFill/>
          <a:ln>
            <a:noFill/>
          </a:ln>
        </p:spPr>
      </p:pic>
      <p:pic>
        <p:nvPicPr>
          <p:cNvPr id="15" name="Google Shape;15;p2"/>
          <p:cNvPicPr preferRelativeResize="0"/>
          <p:nvPr/>
        </p:nvPicPr>
        <p:blipFill rotWithShape="1">
          <a:blip r:embed="rId4">
            <a:alphaModFix/>
          </a:blip>
          <a:srcRect b="0" l="0" r="0" t="0"/>
          <a:stretch/>
        </p:blipFill>
        <p:spPr>
          <a:xfrm>
            <a:off x="2514600" y="2550646"/>
            <a:ext cx="9680189" cy="1792754"/>
          </a:xfrm>
          <a:prstGeom prst="rect">
            <a:avLst/>
          </a:prstGeom>
          <a:noFill/>
          <a:ln>
            <a:noFill/>
          </a:ln>
        </p:spPr>
      </p:pic>
      <p:pic>
        <p:nvPicPr>
          <p:cNvPr id="16" name="Google Shape;16;p2"/>
          <p:cNvPicPr preferRelativeResize="0"/>
          <p:nvPr/>
        </p:nvPicPr>
        <p:blipFill rotWithShape="1">
          <a:blip r:embed="rId5">
            <a:alphaModFix/>
          </a:blip>
          <a:srcRect b="0" l="0" r="0" t="0"/>
          <a:stretch/>
        </p:blipFill>
        <p:spPr>
          <a:xfrm>
            <a:off x="-4" y="-447353"/>
            <a:ext cx="10744203" cy="8058153"/>
          </a:xfrm>
          <a:prstGeom prst="rect">
            <a:avLst/>
          </a:prstGeom>
          <a:noFill/>
          <a:ln>
            <a:noFill/>
          </a:ln>
        </p:spPr>
      </p:pic>
      <p:sp>
        <p:nvSpPr>
          <p:cNvPr id="17" name="Google Shape;17;p2"/>
          <p:cNvSpPr txBox="1"/>
          <p:nvPr>
            <p:ph type="ctrTitle"/>
          </p:nvPr>
        </p:nvSpPr>
        <p:spPr>
          <a:xfrm>
            <a:off x="4572000" y="2549769"/>
            <a:ext cx="7330831" cy="1600725"/>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5908431" y="4452630"/>
            <a:ext cx="5994400" cy="34332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1000"/>
              </a:spcBef>
              <a:spcAft>
                <a:spcPts val="0"/>
              </a:spcAft>
              <a:buClr>
                <a:srgbClr val="1C1573"/>
              </a:buClr>
              <a:buSzPts val="1700"/>
              <a:buNone/>
              <a:defRPr b="1" sz="1700">
                <a:solidFill>
                  <a:srgbClr val="1C1573"/>
                </a:solidFill>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350"/>
              <a:buNone/>
              <a:defRPr sz="135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p:txBody>
      </p:sp>
      <p:pic>
        <p:nvPicPr>
          <p:cNvPr id="19" name="Google Shape;19;p2"/>
          <p:cNvPicPr preferRelativeResize="0"/>
          <p:nvPr/>
        </p:nvPicPr>
        <p:blipFill rotWithShape="1">
          <a:blip r:embed="rId6">
            <a:alphaModFix/>
          </a:blip>
          <a:srcRect b="0" l="0" r="0" t="0"/>
          <a:stretch/>
        </p:blipFill>
        <p:spPr>
          <a:xfrm>
            <a:off x="8523299" y="896875"/>
            <a:ext cx="3096631" cy="1084325"/>
          </a:xfrm>
          <a:prstGeom prst="rect">
            <a:avLst/>
          </a:prstGeom>
          <a:noFill/>
          <a:ln>
            <a:noFill/>
          </a:ln>
        </p:spPr>
      </p:pic>
      <p:pic>
        <p:nvPicPr>
          <p:cNvPr id="20" name="Google Shape;20;p2"/>
          <p:cNvPicPr preferRelativeResize="0"/>
          <p:nvPr/>
        </p:nvPicPr>
        <p:blipFill rotWithShape="1">
          <a:blip r:embed="rId7">
            <a:alphaModFix/>
          </a:blip>
          <a:srcRect b="0" l="0" r="0" t="0"/>
          <a:stretch/>
        </p:blipFill>
        <p:spPr>
          <a:xfrm>
            <a:off x="6778116" y="4800600"/>
            <a:ext cx="5124715" cy="21336"/>
          </a:xfrm>
          <a:prstGeom prst="rect">
            <a:avLst/>
          </a:prstGeom>
          <a:noFill/>
          <a:ln>
            <a:noFill/>
          </a:ln>
        </p:spPr>
      </p:pic>
      <p:sp>
        <p:nvSpPr>
          <p:cNvPr id="21" name="Google Shape;21;p2"/>
          <p:cNvSpPr txBox="1"/>
          <p:nvPr>
            <p:ph idx="2" type="body"/>
          </p:nvPr>
        </p:nvSpPr>
        <p:spPr>
          <a:xfrm>
            <a:off x="5189412" y="4826977"/>
            <a:ext cx="6713419" cy="1108563"/>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0"/>
              </a:spcBef>
              <a:spcAft>
                <a:spcPts val="0"/>
              </a:spcAft>
              <a:buClr>
                <a:srgbClr val="1C1573"/>
              </a:buClr>
              <a:buSzPts val="1700"/>
              <a:buNone/>
              <a:defRPr sz="1700">
                <a:solidFill>
                  <a:srgbClr val="1C1573"/>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
                                        </p:tgtEl>
                                        <p:attrNameLst>
                                          <p:attrName>style.visibility</p:attrName>
                                        </p:attrNameLst>
                                      </p:cBhvr>
                                      <p:to>
                                        <p:strVal val="visible"/>
                                      </p:to>
                                    </p:set>
                                    <p:animEffect filter="fade" transition="in">
                                      <p:cBhvr>
                                        <p:cTn dur="1200"/>
                                        <p:tgtEl>
                                          <p:spTgt spid="1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6"/>
                                        </p:tgtEl>
                                        <p:attrNameLst>
                                          <p:attrName>style.visibility</p:attrName>
                                        </p:attrNameLst>
                                      </p:cBhvr>
                                      <p:to>
                                        <p:strVal val="visible"/>
                                      </p:to>
                                    </p:set>
                                    <p:animEffect filter="fade" transition="in">
                                      <p:cBhvr>
                                        <p:cTn dur="1300"/>
                                        <p:tgtEl>
                                          <p:spTgt spid="1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
                                        </p:tgtEl>
                                        <p:attrNameLst>
                                          <p:attrName>style.visibility</p:attrName>
                                        </p:attrNameLst>
                                      </p:cBhvr>
                                      <p:to>
                                        <p:strVal val="visible"/>
                                      </p:to>
                                    </p:set>
                                    <p:animEffect filter="fade" transition="in">
                                      <p:cBhvr>
                                        <p:cTn dur="500"/>
                                        <p:tgtEl>
                                          <p:spTgt spid="1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
                                        </p:tgtEl>
                                        <p:attrNameLst>
                                          <p:attrName>style.visibility</p:attrName>
                                        </p:attrNameLst>
                                      </p:cBhvr>
                                      <p:to>
                                        <p:strVal val="visible"/>
                                      </p:to>
                                    </p:set>
                                    <p:animEffect filter="fade" transition="in">
                                      <p:cBhvr>
                                        <p:cTn dur="500"/>
                                        <p:tgtEl>
                                          <p:spTgt spid="1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par>
                                <p:cTn fill="hold" nodeType="withEffect" presetClass="entr" presetID="10" presetSubtype="0">
                                  <p:stCondLst>
                                    <p:cond delay="400"/>
                                  </p:stCondLst>
                                  <p:childTnLst>
                                    <p:set>
                                      <p:cBhvr>
                                        <p:cTn dur="1" fill="hold">
                                          <p:stCondLst>
                                            <p:cond delay="0"/>
                                          </p:stCondLst>
                                        </p:cTn>
                                        <p:tgtEl>
                                          <p:spTgt spid="17"/>
                                        </p:tgtEl>
                                        <p:attrNameLst>
                                          <p:attrName>style.visibility</p:attrName>
                                        </p:attrNameLst>
                                      </p:cBhvr>
                                      <p:to>
                                        <p:strVal val="visible"/>
                                      </p:to>
                                    </p:set>
                                    <p:animEffect filter="fade" transition="in">
                                      <p:cBhvr>
                                        <p:cTn dur="100"/>
                                        <p:tgtEl>
                                          <p:spTgt spid="17"/>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0" st="0"/>
                                            </p:txEl>
                                          </p:spTgt>
                                        </p:tgtEl>
                                        <p:attrNameLst>
                                          <p:attrName>style.visibility</p:attrName>
                                        </p:attrNameLst>
                                      </p:cBhvr>
                                      <p:to>
                                        <p:strVal val="visible"/>
                                      </p:to>
                                    </p:set>
                                    <p:animEffect filter="fade" transition="in">
                                      <p:cBhvr>
                                        <p:cTn dur="100"/>
                                        <p:tgtEl>
                                          <p:spTgt spid="18">
                                            <p:txEl>
                                              <p:pRg end="0" st="0"/>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1" st="1"/>
                                            </p:txEl>
                                          </p:spTgt>
                                        </p:tgtEl>
                                        <p:attrNameLst>
                                          <p:attrName>style.visibility</p:attrName>
                                        </p:attrNameLst>
                                      </p:cBhvr>
                                      <p:to>
                                        <p:strVal val="visible"/>
                                      </p:to>
                                    </p:set>
                                    <p:animEffect filter="fade" transition="in">
                                      <p:cBhvr>
                                        <p:cTn dur="100"/>
                                        <p:tgtEl>
                                          <p:spTgt spid="18">
                                            <p:txEl>
                                              <p:pRg end="1" st="1"/>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2" st="2"/>
                                            </p:txEl>
                                          </p:spTgt>
                                        </p:tgtEl>
                                        <p:attrNameLst>
                                          <p:attrName>style.visibility</p:attrName>
                                        </p:attrNameLst>
                                      </p:cBhvr>
                                      <p:to>
                                        <p:strVal val="visible"/>
                                      </p:to>
                                    </p:set>
                                    <p:animEffect filter="fade" transition="in">
                                      <p:cBhvr>
                                        <p:cTn dur="100"/>
                                        <p:tgtEl>
                                          <p:spTgt spid="18">
                                            <p:txEl>
                                              <p:pRg end="2" st="2"/>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3" st="3"/>
                                            </p:txEl>
                                          </p:spTgt>
                                        </p:tgtEl>
                                        <p:attrNameLst>
                                          <p:attrName>style.visibility</p:attrName>
                                        </p:attrNameLst>
                                      </p:cBhvr>
                                      <p:to>
                                        <p:strVal val="visible"/>
                                      </p:to>
                                    </p:set>
                                    <p:animEffect filter="fade" transition="in">
                                      <p:cBhvr>
                                        <p:cTn dur="100"/>
                                        <p:tgtEl>
                                          <p:spTgt spid="18">
                                            <p:txEl>
                                              <p:pRg end="3" st="3"/>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4" st="4"/>
                                            </p:txEl>
                                          </p:spTgt>
                                        </p:tgtEl>
                                        <p:attrNameLst>
                                          <p:attrName>style.visibility</p:attrName>
                                        </p:attrNameLst>
                                      </p:cBhvr>
                                      <p:to>
                                        <p:strVal val="visible"/>
                                      </p:to>
                                    </p:set>
                                    <p:animEffect filter="fade" transition="in">
                                      <p:cBhvr>
                                        <p:cTn dur="100"/>
                                        <p:tgtEl>
                                          <p:spTgt spid="18">
                                            <p:txEl>
                                              <p:pRg end="4" st="4"/>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5" st="5"/>
                                            </p:txEl>
                                          </p:spTgt>
                                        </p:tgtEl>
                                        <p:attrNameLst>
                                          <p:attrName>style.visibility</p:attrName>
                                        </p:attrNameLst>
                                      </p:cBhvr>
                                      <p:to>
                                        <p:strVal val="visible"/>
                                      </p:to>
                                    </p:set>
                                    <p:animEffect filter="fade" transition="in">
                                      <p:cBhvr>
                                        <p:cTn dur="100"/>
                                        <p:tgtEl>
                                          <p:spTgt spid="18">
                                            <p:txEl>
                                              <p:pRg end="5" st="5"/>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6" st="6"/>
                                            </p:txEl>
                                          </p:spTgt>
                                        </p:tgtEl>
                                        <p:attrNameLst>
                                          <p:attrName>style.visibility</p:attrName>
                                        </p:attrNameLst>
                                      </p:cBhvr>
                                      <p:to>
                                        <p:strVal val="visible"/>
                                      </p:to>
                                    </p:set>
                                    <p:animEffect filter="fade" transition="in">
                                      <p:cBhvr>
                                        <p:cTn dur="100"/>
                                        <p:tgtEl>
                                          <p:spTgt spid="18">
                                            <p:txEl>
                                              <p:pRg end="6" st="6"/>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7" st="7"/>
                                            </p:txEl>
                                          </p:spTgt>
                                        </p:tgtEl>
                                        <p:attrNameLst>
                                          <p:attrName>style.visibility</p:attrName>
                                        </p:attrNameLst>
                                      </p:cBhvr>
                                      <p:to>
                                        <p:strVal val="visible"/>
                                      </p:to>
                                    </p:set>
                                    <p:animEffect filter="fade" transition="in">
                                      <p:cBhvr>
                                        <p:cTn dur="100"/>
                                        <p:tgtEl>
                                          <p:spTgt spid="18">
                                            <p:txEl>
                                              <p:pRg end="7" st="7"/>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8" st="8"/>
                                            </p:txEl>
                                          </p:spTgt>
                                        </p:tgtEl>
                                        <p:attrNameLst>
                                          <p:attrName>style.visibility</p:attrName>
                                        </p:attrNameLst>
                                      </p:cBhvr>
                                      <p:to>
                                        <p:strVal val="visible"/>
                                      </p:to>
                                    </p:set>
                                    <p:animEffect filter="fade" transition="in">
                                      <p:cBhvr>
                                        <p:cTn dur="100"/>
                                        <p:tgtEl>
                                          <p:spTgt spid="1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0" st="0"/>
                                            </p:txEl>
                                          </p:spTgt>
                                        </p:tgtEl>
                                        <p:attrNameLst>
                                          <p:attrName>style.visibility</p:attrName>
                                        </p:attrNameLst>
                                      </p:cBhvr>
                                      <p:to>
                                        <p:strVal val="visible"/>
                                      </p:to>
                                    </p:set>
                                    <p:animEffect filter="fade" transition="in">
                                      <p:cBhvr>
                                        <p:cTn dur="500"/>
                                        <p:tgtEl>
                                          <p:spTgt spid="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1" st="1"/>
                                            </p:txEl>
                                          </p:spTgt>
                                        </p:tgtEl>
                                        <p:attrNameLst>
                                          <p:attrName>style.visibility</p:attrName>
                                        </p:attrNameLst>
                                      </p:cBhvr>
                                      <p:to>
                                        <p:strVal val="visible"/>
                                      </p:to>
                                    </p:set>
                                    <p:animEffect filter="fade" transition="in">
                                      <p:cBhvr>
                                        <p:cTn dur="500"/>
                                        <p:tgtEl>
                                          <p:spTgt spid="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2" st="2"/>
                                            </p:txEl>
                                          </p:spTgt>
                                        </p:tgtEl>
                                        <p:attrNameLst>
                                          <p:attrName>style.visibility</p:attrName>
                                        </p:attrNameLst>
                                      </p:cBhvr>
                                      <p:to>
                                        <p:strVal val="visible"/>
                                      </p:to>
                                    </p:set>
                                    <p:animEffect filter="fade" transition="in">
                                      <p:cBhvr>
                                        <p:cTn dur="500"/>
                                        <p:tgtEl>
                                          <p:spTgt spid="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3" st="3"/>
                                            </p:txEl>
                                          </p:spTgt>
                                        </p:tgtEl>
                                        <p:attrNameLst>
                                          <p:attrName>style.visibility</p:attrName>
                                        </p:attrNameLst>
                                      </p:cBhvr>
                                      <p:to>
                                        <p:strVal val="visible"/>
                                      </p:to>
                                    </p:set>
                                    <p:animEffect filter="fade" transition="in">
                                      <p:cBhvr>
                                        <p:cTn dur="500"/>
                                        <p:tgtEl>
                                          <p:spTgt spid="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4" st="4"/>
                                            </p:txEl>
                                          </p:spTgt>
                                        </p:tgtEl>
                                        <p:attrNameLst>
                                          <p:attrName>style.visibility</p:attrName>
                                        </p:attrNameLst>
                                      </p:cBhvr>
                                      <p:to>
                                        <p:strVal val="visible"/>
                                      </p:to>
                                    </p:set>
                                    <p:animEffect filter="fade" transition="in">
                                      <p:cBhvr>
                                        <p:cTn dur="500"/>
                                        <p:tgtEl>
                                          <p:spTgt spid="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5" st="5"/>
                                            </p:txEl>
                                          </p:spTgt>
                                        </p:tgtEl>
                                        <p:attrNameLst>
                                          <p:attrName>style.visibility</p:attrName>
                                        </p:attrNameLst>
                                      </p:cBhvr>
                                      <p:to>
                                        <p:strVal val="visible"/>
                                      </p:to>
                                    </p:set>
                                    <p:animEffect filter="fade" transition="in">
                                      <p:cBhvr>
                                        <p:cTn dur="500"/>
                                        <p:tgtEl>
                                          <p:spTgt spid="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6" st="6"/>
                                            </p:txEl>
                                          </p:spTgt>
                                        </p:tgtEl>
                                        <p:attrNameLst>
                                          <p:attrName>style.visibility</p:attrName>
                                        </p:attrNameLst>
                                      </p:cBhvr>
                                      <p:to>
                                        <p:strVal val="visible"/>
                                      </p:to>
                                    </p:set>
                                    <p:animEffect filter="fade" transition="in">
                                      <p:cBhvr>
                                        <p:cTn dur="500"/>
                                        <p:tgtEl>
                                          <p:spTgt spid="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7" st="7"/>
                                            </p:txEl>
                                          </p:spTgt>
                                        </p:tgtEl>
                                        <p:attrNameLst>
                                          <p:attrName>style.visibility</p:attrName>
                                        </p:attrNameLst>
                                      </p:cBhvr>
                                      <p:to>
                                        <p:strVal val="visible"/>
                                      </p:to>
                                    </p:set>
                                    <p:animEffect filter="fade" transition="in">
                                      <p:cBhvr>
                                        <p:cTn dur="500"/>
                                        <p:tgtEl>
                                          <p:spTgt spid="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8" st="8"/>
                                            </p:txEl>
                                          </p:spTgt>
                                        </p:tgtEl>
                                        <p:attrNameLst>
                                          <p:attrName>style.visibility</p:attrName>
                                        </p:attrNameLst>
                                      </p:cBhvr>
                                      <p:to>
                                        <p:strVal val="visible"/>
                                      </p:to>
                                    </p:set>
                                    <p:animEffect filter="fade" transition="in">
                                      <p:cBhvr>
                                        <p:cTn dur="500"/>
                                        <p:tgtEl>
                                          <p:spTgt spid="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1"/>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1"/>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11"/>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132" name="Shape 132"/>
        <p:cNvGrpSpPr/>
        <p:nvPr/>
      </p:nvGrpSpPr>
      <p:grpSpPr>
        <a:xfrm>
          <a:off x="0" y="0"/>
          <a:ext cx="0" cy="0"/>
          <a:chOff x="0" y="0"/>
          <a:chExt cx="0" cy="0"/>
        </a:xfrm>
      </p:grpSpPr>
      <p:sp>
        <p:nvSpPr>
          <p:cNvPr id="133" name="Google Shape;133;p12"/>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34" name="Google Shape;134;p12"/>
          <p:cNvGrpSpPr/>
          <p:nvPr/>
        </p:nvGrpSpPr>
        <p:grpSpPr>
          <a:xfrm>
            <a:off x="2779184" y="6550026"/>
            <a:ext cx="9412817" cy="49213"/>
            <a:chOff x="2083888" y="6550671"/>
            <a:chExt cx="7060112" cy="48665"/>
          </a:xfrm>
        </p:grpSpPr>
        <p:sp>
          <p:nvSpPr>
            <p:cNvPr id="135" name="Google Shape;135;p12"/>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2"/>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2"/>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38" name="Google Shape;138;p12"/>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39" name="Google Shape;139;p12"/>
          <p:cNvGrpSpPr/>
          <p:nvPr/>
        </p:nvGrpSpPr>
        <p:grpSpPr>
          <a:xfrm>
            <a:off x="2844800" y="6553200"/>
            <a:ext cx="9347201" cy="46038"/>
            <a:chOff x="1905000" y="6553200"/>
            <a:chExt cx="7010400" cy="45719"/>
          </a:xfrm>
        </p:grpSpPr>
        <p:sp>
          <p:nvSpPr>
            <p:cNvPr id="140" name="Google Shape;140;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3" name="Google Shape;143;p12"/>
          <p:cNvGrpSpPr/>
          <p:nvPr/>
        </p:nvGrpSpPr>
        <p:grpSpPr>
          <a:xfrm>
            <a:off x="0" y="1295400"/>
            <a:ext cx="9347201" cy="46038"/>
            <a:chOff x="1905000" y="6553200"/>
            <a:chExt cx="7010400" cy="45719"/>
          </a:xfrm>
        </p:grpSpPr>
        <p:sp>
          <p:nvSpPr>
            <p:cNvPr id="144" name="Google Shape;144;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 name="Google Shape;146;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7" name="Google Shape;147;p12"/>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2"/>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149" name="Shape 149"/>
        <p:cNvGrpSpPr/>
        <p:nvPr/>
      </p:nvGrpSpPr>
      <p:grpSpPr>
        <a:xfrm>
          <a:off x="0" y="0"/>
          <a:ext cx="0" cy="0"/>
          <a:chOff x="0" y="0"/>
          <a:chExt cx="0" cy="0"/>
        </a:xfrm>
      </p:grpSpPr>
      <p:sp>
        <p:nvSpPr>
          <p:cNvPr id="150" name="Google Shape;150;p13"/>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51" name="Google Shape;151;p13"/>
          <p:cNvGrpSpPr/>
          <p:nvPr/>
        </p:nvGrpSpPr>
        <p:grpSpPr>
          <a:xfrm>
            <a:off x="2779184" y="6550026"/>
            <a:ext cx="9412817" cy="49213"/>
            <a:chOff x="2083888" y="6550671"/>
            <a:chExt cx="7060112" cy="48665"/>
          </a:xfrm>
        </p:grpSpPr>
        <p:sp>
          <p:nvSpPr>
            <p:cNvPr id="152" name="Google Shape;152;p1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1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1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55" name="Google Shape;155;p13"/>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56" name="Google Shape;156;p13"/>
          <p:cNvGrpSpPr/>
          <p:nvPr/>
        </p:nvGrpSpPr>
        <p:grpSpPr>
          <a:xfrm>
            <a:off x="2844800" y="6553200"/>
            <a:ext cx="9347201" cy="46038"/>
            <a:chOff x="1905000" y="6553200"/>
            <a:chExt cx="7010400" cy="45719"/>
          </a:xfrm>
        </p:grpSpPr>
        <p:sp>
          <p:nvSpPr>
            <p:cNvPr id="157" name="Google Shape;157;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9" name="Google Shape;159;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60" name="Google Shape;160;p13"/>
          <p:cNvGrpSpPr/>
          <p:nvPr/>
        </p:nvGrpSpPr>
        <p:grpSpPr>
          <a:xfrm>
            <a:off x="0" y="1295400"/>
            <a:ext cx="9347201" cy="46038"/>
            <a:chOff x="1905000" y="6553200"/>
            <a:chExt cx="7010400" cy="45719"/>
          </a:xfrm>
        </p:grpSpPr>
        <p:sp>
          <p:nvSpPr>
            <p:cNvPr id="161" name="Google Shape;161;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3" name="Google Shape;163;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64" name="Google Shape;164;p13"/>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3"/>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166" name="Shape 166"/>
        <p:cNvGrpSpPr/>
        <p:nvPr/>
      </p:nvGrpSpPr>
      <p:grpSpPr>
        <a:xfrm>
          <a:off x="0" y="0"/>
          <a:ext cx="0" cy="0"/>
          <a:chOff x="0" y="0"/>
          <a:chExt cx="0" cy="0"/>
        </a:xfrm>
      </p:grpSpPr>
      <p:sp>
        <p:nvSpPr>
          <p:cNvPr id="167" name="Google Shape;167;p14"/>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68" name="Google Shape;168;p14"/>
          <p:cNvGrpSpPr/>
          <p:nvPr/>
        </p:nvGrpSpPr>
        <p:grpSpPr>
          <a:xfrm>
            <a:off x="2779184" y="6550026"/>
            <a:ext cx="9412817" cy="49213"/>
            <a:chOff x="2083888" y="6550671"/>
            <a:chExt cx="7060112" cy="48665"/>
          </a:xfrm>
        </p:grpSpPr>
        <p:sp>
          <p:nvSpPr>
            <p:cNvPr id="169" name="Google Shape;169;p14"/>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14"/>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14"/>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72" name="Google Shape;172;p14"/>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73" name="Google Shape;173;p14"/>
          <p:cNvGrpSpPr/>
          <p:nvPr/>
        </p:nvGrpSpPr>
        <p:grpSpPr>
          <a:xfrm>
            <a:off x="2844800" y="6553200"/>
            <a:ext cx="9347201" cy="46038"/>
            <a:chOff x="1905000" y="6553200"/>
            <a:chExt cx="7010400" cy="45719"/>
          </a:xfrm>
        </p:grpSpPr>
        <p:sp>
          <p:nvSpPr>
            <p:cNvPr id="174" name="Google Shape;174;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77" name="Google Shape;177;p14"/>
          <p:cNvGrpSpPr/>
          <p:nvPr/>
        </p:nvGrpSpPr>
        <p:grpSpPr>
          <a:xfrm>
            <a:off x="0" y="1295400"/>
            <a:ext cx="9347201" cy="46038"/>
            <a:chOff x="1905000" y="6553200"/>
            <a:chExt cx="7010400" cy="45719"/>
          </a:xfrm>
        </p:grpSpPr>
        <p:sp>
          <p:nvSpPr>
            <p:cNvPr id="178" name="Google Shape;178;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1" name="Google Shape;181;p14"/>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4"/>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183" name="Shape 183"/>
        <p:cNvGrpSpPr/>
        <p:nvPr/>
      </p:nvGrpSpPr>
      <p:grpSpPr>
        <a:xfrm>
          <a:off x="0" y="0"/>
          <a:ext cx="0" cy="0"/>
          <a:chOff x="0" y="0"/>
          <a:chExt cx="0" cy="0"/>
        </a:xfrm>
      </p:grpSpPr>
      <p:pic>
        <p:nvPicPr>
          <p:cNvPr descr="\\Server\D\jyoti\FI023_BITS_v1\styleguide img\IMG_5627_b.jpg" id="184" name="Google Shape;184;p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5" name="Google Shape;185;p15"/>
          <p:cNvSpPr/>
          <p:nvPr/>
        </p:nvSpPr>
        <p:spPr>
          <a:xfrm>
            <a:off x="0" y="4281488"/>
            <a:ext cx="12192000" cy="2576512"/>
          </a:xfrm>
          <a:prstGeom prst="rect">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6" name="Google Shape;186;p15"/>
          <p:cNvSpPr/>
          <p:nvPr/>
        </p:nvSpPr>
        <p:spPr>
          <a:xfrm>
            <a:off x="3871787" y="6784757"/>
            <a:ext cx="38608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7" name="Google Shape;187;p15"/>
          <p:cNvSpPr/>
          <p:nvPr/>
        </p:nvSpPr>
        <p:spPr>
          <a:xfrm>
            <a:off x="10987" y="6784757"/>
            <a:ext cx="38608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 name="Google Shape;188;p15"/>
          <p:cNvSpPr/>
          <p:nvPr/>
        </p:nvSpPr>
        <p:spPr>
          <a:xfrm>
            <a:off x="7732587" y="6784757"/>
            <a:ext cx="38608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9" name="Google Shape;189;p15"/>
          <p:cNvGrpSpPr/>
          <p:nvPr/>
        </p:nvGrpSpPr>
        <p:grpSpPr>
          <a:xfrm>
            <a:off x="9144000" y="734076"/>
            <a:ext cx="2946400" cy="732977"/>
            <a:chOff x="76200" y="2209800"/>
            <a:chExt cx="2209800" cy="732979"/>
          </a:xfrm>
        </p:grpSpPr>
        <p:sp>
          <p:nvSpPr>
            <p:cNvPr id="190" name="Google Shape;190;p15"/>
            <p:cNvSpPr txBox="1"/>
            <p:nvPr/>
          </p:nvSpPr>
          <p:spPr>
            <a:xfrm>
              <a:off x="76200" y="2209800"/>
              <a:ext cx="2209800" cy="553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000" u="none" cap="none" strike="noStrike">
                  <a:solidFill>
                    <a:srgbClr val="FFFFFF"/>
                  </a:solidFill>
                  <a:latin typeface="Arial"/>
                  <a:ea typeface="Arial"/>
                  <a:cs typeface="Arial"/>
                  <a:sym typeface="Arial"/>
                </a:rPr>
                <a:t>BITS</a:t>
              </a:r>
              <a:r>
                <a:rPr b="0" i="0" lang="en-US" sz="3000" u="none" cap="none" strike="noStrike">
                  <a:solidFill>
                    <a:srgbClr val="FFFFFF"/>
                  </a:solidFill>
                  <a:latin typeface="Arial"/>
                  <a:ea typeface="Arial"/>
                  <a:cs typeface="Arial"/>
                  <a:sym typeface="Arial"/>
                </a:rPr>
                <a:t> Pilani</a:t>
              </a:r>
              <a:endParaRPr/>
            </a:p>
          </p:txBody>
        </p:sp>
        <p:sp>
          <p:nvSpPr>
            <p:cNvPr id="191" name="Google Shape;191;p15"/>
            <p:cNvSpPr txBox="1"/>
            <p:nvPr/>
          </p:nvSpPr>
          <p:spPr>
            <a:xfrm>
              <a:off x="235580" y="2711946"/>
              <a:ext cx="1905000" cy="2308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900" u="none" cap="none" strike="noStrike">
                  <a:solidFill>
                    <a:srgbClr val="FFFFFF"/>
                  </a:solidFill>
                  <a:latin typeface="Arial"/>
                  <a:ea typeface="Arial"/>
                  <a:cs typeface="Arial"/>
                  <a:sym typeface="Arial"/>
                </a:rPr>
                <a:t>Pilani | Dubai | Goa | Hyderabad</a:t>
              </a:r>
              <a:endParaRPr/>
            </a:p>
          </p:txBody>
        </p:sp>
      </p:grpSp>
      <p:sp>
        <p:nvSpPr>
          <p:cNvPr id="192" name="Google Shape;192;p15"/>
          <p:cNvSpPr txBox="1"/>
          <p:nvPr>
            <p:ph idx="1" type="body"/>
          </p:nvPr>
        </p:nvSpPr>
        <p:spPr>
          <a:xfrm>
            <a:off x="406400" y="4648200"/>
            <a:ext cx="112776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16666"/>
              </a:lnSpc>
              <a:spcBef>
                <a:spcPts val="0"/>
              </a:spcBef>
              <a:spcAft>
                <a:spcPts val="0"/>
              </a:spcAft>
              <a:buClr>
                <a:schemeClr val="dk1"/>
              </a:buClr>
              <a:buSzPts val="3600"/>
              <a:buNone/>
              <a:defRPr b="1" sz="3600">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193" name="Shape 193"/>
        <p:cNvGrpSpPr/>
        <p:nvPr/>
      </p:nvGrpSpPr>
      <p:grpSpPr>
        <a:xfrm>
          <a:off x="0" y="0"/>
          <a:ext cx="0" cy="0"/>
          <a:chOff x="0" y="0"/>
          <a:chExt cx="0" cy="0"/>
        </a:xfrm>
      </p:grpSpPr>
      <p:pic>
        <p:nvPicPr>
          <p:cNvPr id="194" name="Google Shape;194;p16"/>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195" name="Google Shape;195;p16"/>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196" name="Google Shape;196;p16"/>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197" name="Google Shape;197;p16"/>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16"/>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16"/>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p:cSld name="19_Title and Content">
    <p:spTree>
      <p:nvGrpSpPr>
        <p:cNvPr id="200" name="Shape 200"/>
        <p:cNvGrpSpPr/>
        <p:nvPr/>
      </p:nvGrpSpPr>
      <p:grpSpPr>
        <a:xfrm>
          <a:off x="0" y="0"/>
          <a:ext cx="0" cy="0"/>
          <a:chOff x="0" y="0"/>
          <a:chExt cx="0" cy="0"/>
        </a:xfrm>
      </p:grpSpPr>
      <p:pic>
        <p:nvPicPr>
          <p:cNvPr id="201" name="Google Shape;201;p17"/>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2" name="Google Shape;202;p17"/>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03" name="Google Shape;203;p17"/>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04" name="Google Shape;204;p17"/>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7"/>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7"/>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and Content">
  <p:cSld name="22_Title and Content">
    <p:spTree>
      <p:nvGrpSpPr>
        <p:cNvPr id="207" name="Shape 207"/>
        <p:cNvGrpSpPr/>
        <p:nvPr/>
      </p:nvGrpSpPr>
      <p:grpSpPr>
        <a:xfrm>
          <a:off x="0" y="0"/>
          <a:ext cx="0" cy="0"/>
          <a:chOff x="0" y="0"/>
          <a:chExt cx="0" cy="0"/>
        </a:xfrm>
      </p:grpSpPr>
      <p:pic>
        <p:nvPicPr>
          <p:cNvPr id="208" name="Google Shape;208;p18"/>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9" name="Google Shape;209;p18"/>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0" name="Google Shape;210;p18"/>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1" name="Google Shape;211;p18"/>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18"/>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18"/>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and Content">
  <p:cSld name="27_Title and Content">
    <p:spTree>
      <p:nvGrpSpPr>
        <p:cNvPr id="214" name="Shape 214"/>
        <p:cNvGrpSpPr/>
        <p:nvPr/>
      </p:nvGrpSpPr>
      <p:grpSpPr>
        <a:xfrm>
          <a:off x="0" y="0"/>
          <a:ext cx="0" cy="0"/>
          <a:chOff x="0" y="0"/>
          <a:chExt cx="0" cy="0"/>
        </a:xfrm>
      </p:grpSpPr>
      <p:pic>
        <p:nvPicPr>
          <p:cNvPr id="215" name="Google Shape;215;p19"/>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16" name="Google Shape;216;p19"/>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7" name="Google Shape;217;p19"/>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8" name="Google Shape;218;p19"/>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19"/>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19"/>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and Content">
  <p:cSld name="32_Title and Content">
    <p:spTree>
      <p:nvGrpSpPr>
        <p:cNvPr id="221" name="Shape 221"/>
        <p:cNvGrpSpPr/>
        <p:nvPr/>
      </p:nvGrpSpPr>
      <p:grpSpPr>
        <a:xfrm>
          <a:off x="0" y="0"/>
          <a:ext cx="0" cy="0"/>
          <a:chOff x="0" y="0"/>
          <a:chExt cx="0" cy="0"/>
        </a:xfrm>
      </p:grpSpPr>
      <p:pic>
        <p:nvPicPr>
          <p:cNvPr id="222" name="Google Shape;222;p20"/>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23" name="Google Shape;223;p20"/>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24" name="Google Shape;224;p20"/>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25" name="Google Shape;225;p20"/>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20"/>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0"/>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6" name="Google Shape;26;p3"/>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8" name="Shape 228"/>
        <p:cNvGrpSpPr/>
        <p:nvPr/>
      </p:nvGrpSpPr>
      <p:grpSpPr>
        <a:xfrm>
          <a:off x="0" y="0"/>
          <a:ext cx="0" cy="0"/>
          <a:chOff x="0" y="0"/>
          <a:chExt cx="0" cy="0"/>
        </a:xfrm>
      </p:grpSpPr>
      <p:sp>
        <p:nvSpPr>
          <p:cNvPr id="229" name="Google Shape;229;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p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1" name="Google Shape;231;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 name="Google Shape;232;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3" name="Google Shape;233;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34" name="Shape 234"/>
        <p:cNvGrpSpPr/>
        <p:nvPr/>
      </p:nvGrpSpPr>
      <p:grpSpPr>
        <a:xfrm>
          <a:off x="0" y="0"/>
          <a:ext cx="0" cy="0"/>
          <a:chOff x="0" y="0"/>
          <a:chExt cx="0" cy="0"/>
        </a:xfrm>
      </p:grpSpPr>
      <p:sp>
        <p:nvSpPr>
          <p:cNvPr id="235" name="Google Shape;235;p22"/>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6" name="Google Shape;236;p22"/>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 name="Google Shape;237;p22"/>
          <p:cNvSpPr txBox="1"/>
          <p:nvPr>
            <p:ph idx="12" type="sldNum"/>
          </p:nvPr>
        </p:nvSpPr>
        <p:spPr>
          <a:xfrm>
            <a:off x="8778240" y="6377940"/>
            <a:ext cx="2804100" cy="2154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238" name="Shape 238"/>
        <p:cNvGrpSpPr/>
        <p:nvPr/>
      </p:nvGrpSpPr>
      <p:grpSpPr>
        <a:xfrm>
          <a:off x="0" y="0"/>
          <a:ext cx="0" cy="0"/>
          <a:chOff x="0" y="0"/>
          <a:chExt cx="0" cy="0"/>
        </a:xfrm>
      </p:grpSpPr>
      <p:pic>
        <p:nvPicPr>
          <p:cNvPr descr="Rules_Single_B.png" id="239" name="Google Shape;239;p23"/>
          <p:cNvPicPr preferRelativeResize="0"/>
          <p:nvPr/>
        </p:nvPicPr>
        <p:blipFill rotWithShape="1">
          <a:blip r:embed="rId2">
            <a:alphaModFix/>
          </a:blip>
          <a:srcRect b="0" l="-4004" r="10010" t="0"/>
          <a:stretch/>
        </p:blipFill>
        <p:spPr>
          <a:xfrm>
            <a:off x="287867" y="947738"/>
            <a:ext cx="11449053" cy="44450"/>
          </a:xfrm>
          <a:prstGeom prst="rect">
            <a:avLst/>
          </a:prstGeom>
          <a:noFill/>
          <a:ln>
            <a:noFill/>
          </a:ln>
        </p:spPr>
      </p:pic>
      <p:pic>
        <p:nvPicPr>
          <p:cNvPr id="240" name="Google Shape;240;p23"/>
          <p:cNvPicPr preferRelativeResize="0"/>
          <p:nvPr/>
        </p:nvPicPr>
        <p:blipFill rotWithShape="1">
          <a:blip r:embed="rId3">
            <a:alphaModFix/>
          </a:blip>
          <a:srcRect b="12462" l="4668" r="6576" t="13753"/>
          <a:stretch/>
        </p:blipFill>
        <p:spPr>
          <a:xfrm>
            <a:off x="105833" y="222250"/>
            <a:ext cx="838200" cy="696913"/>
          </a:xfrm>
          <a:prstGeom prst="rect">
            <a:avLst/>
          </a:prstGeom>
          <a:noFill/>
          <a:ln>
            <a:noFill/>
          </a:ln>
        </p:spPr>
      </p:pic>
      <p:pic>
        <p:nvPicPr>
          <p:cNvPr descr="Rules_Single_A.png" id="241" name="Google Shape;241;p23"/>
          <p:cNvPicPr preferRelativeResize="0"/>
          <p:nvPr/>
        </p:nvPicPr>
        <p:blipFill rotWithShape="1">
          <a:blip r:embed="rId4">
            <a:alphaModFix/>
          </a:blip>
          <a:srcRect b="0" l="25533" r="-57146" t="0"/>
          <a:stretch/>
        </p:blipFill>
        <p:spPr>
          <a:xfrm>
            <a:off x="2129367" y="6488113"/>
            <a:ext cx="15231530" cy="90487"/>
          </a:xfrm>
          <a:prstGeom prst="rect">
            <a:avLst/>
          </a:prstGeom>
          <a:noFill/>
          <a:ln>
            <a:noFill/>
          </a:ln>
        </p:spPr>
      </p:pic>
      <p:pic>
        <p:nvPicPr>
          <p:cNvPr id="242" name="Google Shape;242;p23"/>
          <p:cNvPicPr preferRelativeResize="0"/>
          <p:nvPr/>
        </p:nvPicPr>
        <p:blipFill rotWithShape="1">
          <a:blip r:embed="rId5">
            <a:alphaModFix/>
          </a:blip>
          <a:srcRect b="0" l="0" r="0" t="0"/>
          <a:stretch/>
        </p:blipFill>
        <p:spPr>
          <a:xfrm>
            <a:off x="63500" y="6324600"/>
            <a:ext cx="1438275" cy="442913"/>
          </a:xfrm>
          <a:prstGeom prst="rect">
            <a:avLst/>
          </a:prstGeom>
          <a:noFill/>
          <a:ln>
            <a:noFill/>
          </a:ln>
        </p:spPr>
      </p:pic>
      <p:sp>
        <p:nvSpPr>
          <p:cNvPr id="243" name="Google Shape;243;p23"/>
          <p:cNvSpPr txBox="1"/>
          <p:nvPr>
            <p:ph idx="1" type="body"/>
          </p:nvPr>
        </p:nvSpPr>
        <p:spPr>
          <a:xfrm>
            <a:off x="486833" y="1538288"/>
            <a:ext cx="11220300" cy="1446600"/>
          </a:xfrm>
          <a:prstGeom prst="rect">
            <a:avLst/>
          </a:prstGeom>
          <a:noFill/>
          <a:ln>
            <a:noFill/>
          </a:ln>
        </p:spPr>
        <p:txBody>
          <a:bodyPr anchorCtr="0" anchor="t" bIns="0" lIns="0" spcFirstLastPara="1" rIns="0" wrap="square" tIns="0">
            <a:spAutoFit/>
          </a:bodyPr>
          <a:lstStyle>
            <a:lvl1pPr indent="-355600" lvl="0" marL="457200" rtl="0" algn="l">
              <a:lnSpc>
                <a:spcPct val="95000"/>
              </a:lnSpc>
              <a:spcBef>
                <a:spcPts val="1200"/>
              </a:spcBef>
              <a:spcAft>
                <a:spcPts val="0"/>
              </a:spcAft>
              <a:buSzPts val="2000"/>
              <a:buChar char="•"/>
              <a:defRPr/>
            </a:lvl1pPr>
            <a:lvl2pPr indent="-342900" lvl="1" marL="914400" rtl="0" algn="l">
              <a:lnSpc>
                <a:spcPct val="95000"/>
              </a:lnSpc>
              <a:spcBef>
                <a:spcPts val="600"/>
              </a:spcBef>
              <a:spcAft>
                <a:spcPts val="0"/>
              </a:spcAft>
              <a:buSzPts val="1800"/>
              <a:buChar char="•"/>
              <a:defRPr/>
            </a:lvl2pPr>
            <a:lvl3pPr indent="-342900" lvl="2" marL="1371600" rtl="0" algn="l">
              <a:lnSpc>
                <a:spcPct val="95000"/>
              </a:lnSpc>
              <a:spcBef>
                <a:spcPts val="360"/>
              </a:spcBef>
              <a:spcAft>
                <a:spcPts val="0"/>
              </a:spcAft>
              <a:buSzPts val="1800"/>
              <a:buChar char="•"/>
              <a:defRPr sz="1800"/>
            </a:lvl3pPr>
            <a:lvl4pPr indent="-342900" lvl="3" marL="1828800" rtl="0" algn="l">
              <a:lnSpc>
                <a:spcPct val="95000"/>
              </a:lnSpc>
              <a:spcBef>
                <a:spcPts val="360"/>
              </a:spcBef>
              <a:spcAft>
                <a:spcPts val="0"/>
              </a:spcAft>
              <a:buClr>
                <a:srgbClr val="404040"/>
              </a:buClr>
              <a:buSzPts val="1800"/>
              <a:buChar char="•"/>
              <a:defRPr/>
            </a:lvl4pPr>
            <a:lvl5pPr indent="-342900" lvl="4" marL="2286000" rtl="0" algn="l">
              <a:lnSpc>
                <a:spcPct val="95000"/>
              </a:lnSpc>
              <a:spcBef>
                <a:spcPts val="360"/>
              </a:spcBef>
              <a:spcAft>
                <a:spcPts val="0"/>
              </a:spcAft>
              <a:buClr>
                <a:srgbClr val="404040"/>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4" name="Google Shape;244;p23"/>
          <p:cNvSpPr txBox="1"/>
          <p:nvPr>
            <p:ph type="title"/>
          </p:nvPr>
        </p:nvSpPr>
        <p:spPr>
          <a:xfrm>
            <a:off x="1016000" y="318927"/>
            <a:ext cx="10701900" cy="471000"/>
          </a:xfrm>
          <a:prstGeom prst="rect">
            <a:avLst/>
          </a:prstGeom>
          <a:noFill/>
          <a:ln>
            <a:noFill/>
          </a:ln>
        </p:spPr>
        <p:txBody>
          <a:bodyPr anchorCtr="0" anchor="ctr" bIns="0" lIns="0" spcFirstLastPara="1" rIns="0" wrap="square" tIns="0">
            <a:spAutoFit/>
          </a:bodyPr>
          <a:lstStyle>
            <a:lvl1pPr lvl="0" rtl="0" algn="l">
              <a:lnSpc>
                <a:spcPct val="85000"/>
              </a:lnSpc>
              <a:spcBef>
                <a:spcPts val="0"/>
              </a:spcBef>
              <a:spcAft>
                <a:spcPts val="0"/>
              </a:spcAft>
              <a:buSzPts val="4400"/>
              <a:buNone/>
              <a:defRPr sz="3600"/>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sp>
        <p:nvSpPr>
          <p:cNvPr id="245" name="Google Shape;245;p23"/>
          <p:cNvSpPr txBox="1"/>
          <p:nvPr>
            <p:ph idx="11" type="ftr"/>
          </p:nvPr>
        </p:nvSpPr>
        <p:spPr>
          <a:xfrm>
            <a:off x="2129367" y="6578600"/>
            <a:ext cx="9042300" cy="24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6" name="Shape 246"/>
        <p:cNvGrpSpPr/>
        <p:nvPr/>
      </p:nvGrpSpPr>
      <p:grpSpPr>
        <a:xfrm>
          <a:off x="0" y="0"/>
          <a:ext cx="0" cy="0"/>
          <a:chOff x="0" y="0"/>
          <a:chExt cx="0" cy="0"/>
        </a:xfrm>
      </p:grpSpPr>
      <p:pic>
        <p:nvPicPr>
          <p:cNvPr descr="Title_Slide.png" id="247" name="Google Shape;247;p24"/>
          <p:cNvPicPr preferRelativeResize="0"/>
          <p:nvPr/>
        </p:nvPicPr>
        <p:blipFill rotWithShape="1">
          <a:blip r:embed="rId2">
            <a:alphaModFix/>
          </a:blip>
          <a:srcRect b="0" l="0" r="0" t="0"/>
          <a:stretch/>
        </p:blipFill>
        <p:spPr>
          <a:xfrm>
            <a:off x="370417" y="254000"/>
            <a:ext cx="11618384" cy="6526212"/>
          </a:xfrm>
          <a:prstGeom prst="rect">
            <a:avLst/>
          </a:prstGeom>
          <a:noFill/>
          <a:ln>
            <a:noFill/>
          </a:ln>
        </p:spPr>
      </p:pic>
      <p:sp>
        <p:nvSpPr>
          <p:cNvPr id="248" name="Google Shape;248;p24"/>
          <p:cNvSpPr/>
          <p:nvPr/>
        </p:nvSpPr>
        <p:spPr>
          <a:xfrm>
            <a:off x="4643967" y="223838"/>
            <a:ext cx="2834400" cy="9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pic>
        <p:nvPicPr>
          <p:cNvPr descr="Rules_Single_A.png" id="249" name="Google Shape;249;p24"/>
          <p:cNvPicPr preferRelativeResize="0"/>
          <p:nvPr/>
        </p:nvPicPr>
        <p:blipFill rotWithShape="1">
          <a:blip r:embed="rId3">
            <a:alphaModFix/>
          </a:blip>
          <a:srcRect b="0" l="25533" r="-57146" t="0"/>
          <a:stretch/>
        </p:blipFill>
        <p:spPr>
          <a:xfrm>
            <a:off x="2169584" y="481013"/>
            <a:ext cx="13379454" cy="100012"/>
          </a:xfrm>
          <a:prstGeom prst="rect">
            <a:avLst/>
          </a:prstGeom>
          <a:noFill/>
          <a:ln>
            <a:noFill/>
          </a:ln>
        </p:spPr>
      </p:pic>
      <p:sp>
        <p:nvSpPr>
          <p:cNvPr id="250" name="Google Shape;250;p24"/>
          <p:cNvSpPr/>
          <p:nvPr/>
        </p:nvSpPr>
        <p:spPr>
          <a:xfrm>
            <a:off x="9082617" y="4884738"/>
            <a:ext cx="2771988" cy="1928534"/>
          </a:xfrm>
          <a:custGeom>
            <a:rect b="b" l="l" r="r" t="t"/>
            <a:pathLst>
              <a:path extrusionOk="0" h="1444595" w="2080291">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pic>
        <p:nvPicPr>
          <p:cNvPr descr="Audio.png" id="251" name="Google Shape;251;p24"/>
          <p:cNvPicPr preferRelativeResize="0"/>
          <p:nvPr/>
        </p:nvPicPr>
        <p:blipFill rotWithShape="1">
          <a:blip r:embed="rId4">
            <a:alphaModFix/>
          </a:blip>
          <a:srcRect b="0" l="0" r="0" t="0"/>
          <a:stretch/>
        </p:blipFill>
        <p:spPr>
          <a:xfrm>
            <a:off x="9154584" y="5389563"/>
            <a:ext cx="1314449" cy="1041400"/>
          </a:xfrm>
          <a:prstGeom prst="rect">
            <a:avLst/>
          </a:prstGeom>
          <a:noFill/>
          <a:ln>
            <a:noFill/>
          </a:ln>
        </p:spPr>
      </p:pic>
      <p:pic>
        <p:nvPicPr>
          <p:cNvPr id="252" name="Google Shape;252;p24"/>
          <p:cNvPicPr preferRelativeResize="0"/>
          <p:nvPr/>
        </p:nvPicPr>
        <p:blipFill rotWithShape="1">
          <a:blip r:embed="rId5">
            <a:alphaModFix/>
          </a:blip>
          <a:srcRect b="0" l="24477" r="23794" t="0"/>
          <a:stretch/>
        </p:blipFill>
        <p:spPr>
          <a:xfrm>
            <a:off x="11565467" y="5121275"/>
            <a:ext cx="368300" cy="711200"/>
          </a:xfrm>
          <a:prstGeom prst="rect">
            <a:avLst/>
          </a:prstGeom>
          <a:noFill/>
          <a:ln>
            <a:noFill/>
          </a:ln>
        </p:spPr>
      </p:pic>
      <p:pic>
        <p:nvPicPr>
          <p:cNvPr descr="Swirl_3.png" id="253" name="Google Shape;253;p24"/>
          <p:cNvPicPr preferRelativeResize="0"/>
          <p:nvPr/>
        </p:nvPicPr>
        <p:blipFill rotWithShape="1">
          <a:blip r:embed="rId6">
            <a:alphaModFix/>
          </a:blip>
          <a:srcRect b="0" l="0" r="0" t="0"/>
          <a:stretch/>
        </p:blipFill>
        <p:spPr>
          <a:xfrm rot="9953708">
            <a:off x="9926559" y="6387362"/>
            <a:ext cx="502866" cy="296753"/>
          </a:xfrm>
          <a:prstGeom prst="rect">
            <a:avLst/>
          </a:prstGeom>
          <a:noFill/>
          <a:ln>
            <a:noFill/>
          </a:ln>
        </p:spPr>
      </p:pic>
      <p:pic>
        <p:nvPicPr>
          <p:cNvPr descr="Swirl_3.png" id="254" name="Google Shape;254;p24"/>
          <p:cNvPicPr preferRelativeResize="0"/>
          <p:nvPr/>
        </p:nvPicPr>
        <p:blipFill rotWithShape="1">
          <a:blip r:embed="rId7">
            <a:alphaModFix/>
          </a:blip>
          <a:srcRect b="0" l="0" r="0" t="0"/>
          <a:stretch/>
        </p:blipFill>
        <p:spPr>
          <a:xfrm rot="-3063516">
            <a:off x="10614274" y="5419018"/>
            <a:ext cx="649321" cy="306212"/>
          </a:xfrm>
          <a:prstGeom prst="rect">
            <a:avLst/>
          </a:prstGeom>
          <a:noFill/>
          <a:ln>
            <a:noFill/>
          </a:ln>
        </p:spPr>
      </p:pic>
      <p:pic>
        <p:nvPicPr>
          <p:cNvPr id="255" name="Google Shape;255;p24"/>
          <p:cNvPicPr preferRelativeResize="0"/>
          <p:nvPr/>
        </p:nvPicPr>
        <p:blipFill rotWithShape="1">
          <a:blip r:embed="rId8">
            <a:alphaModFix/>
          </a:blip>
          <a:srcRect b="12462" l="4668" r="6576" t="13753"/>
          <a:stretch/>
        </p:blipFill>
        <p:spPr>
          <a:xfrm>
            <a:off x="10585451" y="5832475"/>
            <a:ext cx="897467" cy="744538"/>
          </a:xfrm>
          <a:prstGeom prst="rect">
            <a:avLst/>
          </a:prstGeom>
          <a:noFill/>
          <a:ln>
            <a:noFill/>
          </a:ln>
        </p:spPr>
      </p:pic>
      <p:pic>
        <p:nvPicPr>
          <p:cNvPr id="256" name="Google Shape;256;p24"/>
          <p:cNvPicPr preferRelativeResize="0"/>
          <p:nvPr/>
        </p:nvPicPr>
        <p:blipFill rotWithShape="1">
          <a:blip r:embed="rId9">
            <a:alphaModFix/>
          </a:blip>
          <a:srcRect b="0" l="0" r="0" t="0"/>
          <a:stretch/>
        </p:blipFill>
        <p:spPr>
          <a:xfrm>
            <a:off x="0" y="6415088"/>
            <a:ext cx="1150938" cy="354012"/>
          </a:xfrm>
          <a:prstGeom prst="rect">
            <a:avLst/>
          </a:prstGeom>
          <a:noFill/>
          <a:ln>
            <a:noFill/>
          </a:ln>
        </p:spPr>
      </p:pic>
      <p:sp>
        <p:nvSpPr>
          <p:cNvPr id="257" name="Google Shape;257;p24"/>
          <p:cNvSpPr txBox="1"/>
          <p:nvPr>
            <p:ph type="ctrTitle"/>
          </p:nvPr>
        </p:nvSpPr>
        <p:spPr>
          <a:xfrm>
            <a:off x="931333" y="2618826"/>
            <a:ext cx="10329300" cy="471000"/>
          </a:xfrm>
          <a:prstGeom prst="rect">
            <a:avLst/>
          </a:prstGeom>
          <a:noFill/>
          <a:ln>
            <a:noFill/>
          </a:ln>
        </p:spPr>
        <p:txBody>
          <a:bodyPr anchorCtr="0" anchor="b" bIns="0" lIns="0" spcFirstLastPara="1" rIns="0" wrap="square" tIns="0">
            <a:spAutoFit/>
          </a:bodyPr>
          <a:lstStyle>
            <a:lvl1pPr lvl="0" rtl="0" algn="ctr">
              <a:lnSpc>
                <a:spcPct val="85000"/>
              </a:lnSpc>
              <a:spcBef>
                <a:spcPts val="0"/>
              </a:spcBef>
              <a:spcAft>
                <a:spcPts val="0"/>
              </a:spcAft>
              <a:buSzPts val="4400"/>
              <a:buNone/>
              <a:defRPr sz="3600">
                <a:solidFill>
                  <a:schemeClr val="accent2"/>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sp>
        <p:nvSpPr>
          <p:cNvPr id="258" name="Google Shape;258;p24"/>
          <p:cNvSpPr txBox="1"/>
          <p:nvPr>
            <p:ph idx="1" type="subTitle"/>
          </p:nvPr>
        </p:nvSpPr>
        <p:spPr>
          <a:xfrm>
            <a:off x="931333" y="3352800"/>
            <a:ext cx="10329300" cy="236100"/>
          </a:xfrm>
          <a:prstGeom prst="rect">
            <a:avLst/>
          </a:prstGeom>
          <a:noFill/>
          <a:ln>
            <a:noFill/>
          </a:ln>
        </p:spPr>
        <p:txBody>
          <a:bodyPr anchorCtr="0" anchor="t" bIns="0" lIns="0" spcFirstLastPara="1" rIns="0" wrap="square" tIns="0">
            <a:spAutoFit/>
          </a:bodyPr>
          <a:lstStyle>
            <a:lvl1pPr lvl="0" rtl="0" algn="ctr">
              <a:lnSpc>
                <a:spcPct val="95000"/>
              </a:lnSpc>
              <a:spcBef>
                <a:spcPts val="1200"/>
              </a:spcBef>
              <a:spcAft>
                <a:spcPts val="0"/>
              </a:spcAft>
              <a:buSzPts val="1600"/>
              <a:buNone/>
              <a:defRPr sz="1600">
                <a:solidFill>
                  <a:srgbClr val="888888"/>
                </a:solidFill>
              </a:defRPr>
            </a:lvl1pPr>
            <a:lvl2pPr lvl="1" rtl="0" algn="ctr">
              <a:lnSpc>
                <a:spcPct val="95000"/>
              </a:lnSpc>
              <a:spcBef>
                <a:spcPts val="600"/>
              </a:spcBef>
              <a:spcAft>
                <a:spcPts val="0"/>
              </a:spcAft>
              <a:buSzPts val="1800"/>
              <a:buNone/>
              <a:defRPr>
                <a:solidFill>
                  <a:srgbClr val="888888"/>
                </a:solidFill>
              </a:defRPr>
            </a:lvl2pPr>
            <a:lvl3pPr lvl="2" rtl="0" algn="ctr">
              <a:lnSpc>
                <a:spcPct val="95000"/>
              </a:lnSpc>
              <a:spcBef>
                <a:spcPts val="320"/>
              </a:spcBef>
              <a:spcAft>
                <a:spcPts val="0"/>
              </a:spcAft>
              <a:buSzPts val="1600"/>
              <a:buNone/>
              <a:defRPr>
                <a:solidFill>
                  <a:srgbClr val="888888"/>
                </a:solidFill>
              </a:defRPr>
            </a:lvl3pPr>
            <a:lvl4pPr lvl="3" rtl="0" algn="ctr">
              <a:lnSpc>
                <a:spcPct val="95000"/>
              </a:lnSpc>
              <a:spcBef>
                <a:spcPts val="280"/>
              </a:spcBef>
              <a:spcAft>
                <a:spcPts val="0"/>
              </a:spcAft>
              <a:buClr>
                <a:srgbClr val="888888"/>
              </a:buClr>
              <a:buSzPts val="1400"/>
              <a:buNone/>
              <a:defRPr>
                <a:solidFill>
                  <a:srgbClr val="888888"/>
                </a:solidFill>
              </a:defRPr>
            </a:lvl4pPr>
            <a:lvl5pPr lvl="4" rtl="0" algn="ctr">
              <a:lnSpc>
                <a:spcPct val="95000"/>
              </a:lnSpc>
              <a:spcBef>
                <a:spcPts val="280"/>
              </a:spcBef>
              <a:spcAft>
                <a:spcPts val="0"/>
              </a:spcAft>
              <a:buClr>
                <a:srgbClr val="888888"/>
              </a:buClr>
              <a:buSzPts val="14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259" name="Google Shape;259;p24"/>
          <p:cNvSpPr txBox="1"/>
          <p:nvPr>
            <p:ph idx="11" type="ftr"/>
          </p:nvPr>
        </p:nvSpPr>
        <p:spPr>
          <a:xfrm>
            <a:off x="1606551" y="6364288"/>
            <a:ext cx="8267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sp>
        <p:nvSpPr>
          <p:cNvPr id="31" name="Google Shape;31;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150860"/>
              </a:buClr>
              <a:buSzPts val="5400"/>
              <a:buFont typeface="Helvetica Neue"/>
              <a:buNone/>
              <a:defRPr b="1" sz="5400">
                <a:solidFill>
                  <a:srgbClr val="150860"/>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888888"/>
              </a:buClr>
              <a:buSzPts val="2400"/>
              <a:buNone/>
              <a:defRPr b="0" i="0" sz="2400">
                <a:solidFill>
                  <a:srgbClr val="888888"/>
                </a:solidFill>
                <a:latin typeface="Helvetica Neue Light"/>
                <a:ea typeface="Helvetica Neue Light"/>
                <a:cs typeface="Helvetica Neue Light"/>
                <a:sym typeface="Helvetica Neue Light"/>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33" name="Google Shape;33;p4"/>
          <p:cNvPicPr preferRelativeResize="0"/>
          <p:nvPr/>
        </p:nvPicPr>
        <p:blipFill rotWithShape="1">
          <a:blip r:embed="rId3">
            <a:alphaModFix/>
          </a:blip>
          <a:srcRect b="0" l="0" r="0" t="0"/>
          <a:stretch/>
        </p:blipFill>
        <p:spPr>
          <a:xfrm>
            <a:off x="0" y="6817420"/>
            <a:ext cx="12192000" cy="405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36" name="Google Shape;36;p5"/>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37" name="Google Shape;37;p5"/>
          <p:cNvPicPr preferRelativeResize="0"/>
          <p:nvPr/>
        </p:nvPicPr>
        <p:blipFill rotWithShape="1">
          <a:blip r:embed="rId4">
            <a:alphaModFix/>
          </a:blip>
          <a:srcRect b="0" l="0" r="0" t="0"/>
          <a:stretch/>
        </p:blipFill>
        <p:spPr>
          <a:xfrm>
            <a:off x="1743335" y="2482116"/>
            <a:ext cx="8848465" cy="2130566"/>
          </a:xfrm>
          <a:prstGeom prst="rect">
            <a:avLst/>
          </a:prstGeom>
          <a:noFill/>
          <a:ln>
            <a:noFill/>
          </a:ln>
        </p:spPr>
      </p:pic>
      <p:sp>
        <p:nvSpPr>
          <p:cNvPr id="38" name="Google Shape;38;p5"/>
          <p:cNvSpPr txBox="1"/>
          <p:nvPr/>
        </p:nvSpPr>
        <p:spPr>
          <a:xfrm>
            <a:off x="1831508" y="2575123"/>
            <a:ext cx="8666988" cy="193687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600"/>
              <a:buFont typeface="Helvetica Neue"/>
              <a:buNone/>
            </a:pPr>
            <a:r>
              <a:rPr b="1" i="0" lang="en-US" sz="3600" u="none" cap="none" strike="noStrike">
                <a:solidFill>
                  <a:schemeClr val="lt1"/>
                </a:solidFill>
                <a:latin typeface="Helvetica Neue"/>
                <a:ea typeface="Helvetica Neue"/>
                <a:cs typeface="Helvetica Neue"/>
                <a:sym typeface="Helvetica Neue"/>
              </a:rPr>
              <a:t>Click to edit Session title</a:t>
            </a:r>
            <a:endParaRPr b="1" i="0" sz="3600" u="none" cap="none" strike="noStrike">
              <a:solidFill>
                <a:schemeClr val="l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p:tgtEl>
                                          <p:spTgt spid="37"/>
                                        </p:tgtEl>
                                        <p:attrNameLst>
                                          <p:attrName>ppt_w</p:attrName>
                                        </p:attrNameLst>
                                      </p:cBhvr>
                                      <p:tavLst>
                                        <p:tav fmla="" tm="0">
                                          <p:val>
                                            <p:strVal val="0"/>
                                          </p:val>
                                        </p:tav>
                                        <p:tav fmla="" tm="100000">
                                          <p:val>
                                            <p:strVal val="#ppt_w"/>
                                          </p:val>
                                        </p:tav>
                                      </p:tavLst>
                                    </p:anim>
                                    <p:anim calcmode="lin" valueType="num">
                                      <p:cBhvr additive="base">
                                        <p:cTn dur="500"/>
                                        <p:tgtEl>
                                          <p:spTgt spid="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ppt_w</p:attrName>
                                        </p:attrNameLst>
                                      </p:cBhvr>
                                      <p:tavLst>
                                        <p:tav fmla="" tm="0">
                                          <p:val>
                                            <p:strVal val="0"/>
                                          </p:val>
                                        </p:tav>
                                        <p:tav fmla="" tm="100000">
                                          <p:val>
                                            <p:strVal val="#ppt_w"/>
                                          </p:val>
                                        </p:tav>
                                      </p:tavLst>
                                    </p:anim>
                                    <p:anim calcmode="lin" valueType="num">
                                      <p:cBhvr additive="base">
                                        <p:cTn dur="500"/>
                                        <p:tgtEl>
                                          <p:spTgt spid="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39" name="Shape 39"/>
        <p:cNvGrpSpPr/>
        <p:nvPr/>
      </p:nvGrpSpPr>
      <p:grpSpPr>
        <a:xfrm>
          <a:off x="0" y="0"/>
          <a:ext cx="0" cy="0"/>
          <a:chOff x="0" y="0"/>
          <a:chExt cx="0" cy="0"/>
        </a:xfrm>
      </p:grpSpPr>
      <p:sp>
        <p:nvSpPr>
          <p:cNvPr id="40" name="Google Shape;40;p6"/>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Calibri"/>
                <a:ea typeface="Calibri"/>
                <a:cs typeface="Calibri"/>
                <a:sym typeface="Calibri"/>
              </a:rPr>
              <a:t>BITS </a:t>
            </a:r>
            <a:r>
              <a:rPr b="0" i="0" lang="en-US" sz="825" u="none" cap="none" strike="noStrike">
                <a:solidFill>
                  <a:srgbClr val="101141"/>
                </a:solidFill>
                <a:latin typeface="Calibri"/>
                <a:ea typeface="Calibri"/>
                <a:cs typeface="Calibri"/>
                <a:sym typeface="Calibri"/>
              </a:rPr>
              <a:t>Pilani, Pilani Campus</a:t>
            </a:r>
            <a:endParaRPr/>
          </a:p>
        </p:txBody>
      </p:sp>
      <p:grpSp>
        <p:nvGrpSpPr>
          <p:cNvPr id="41" name="Google Shape;41;p6"/>
          <p:cNvGrpSpPr/>
          <p:nvPr/>
        </p:nvGrpSpPr>
        <p:grpSpPr>
          <a:xfrm>
            <a:off x="2779184" y="6550027"/>
            <a:ext cx="9412817" cy="49213"/>
            <a:chOff x="2083888" y="6550671"/>
            <a:chExt cx="7060112" cy="48665"/>
          </a:xfrm>
        </p:grpSpPr>
        <p:sp>
          <p:nvSpPr>
            <p:cNvPr id="42" name="Google Shape;42;p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3" name="Google Shape;43;p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4" name="Google Shape;44;p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pic>
        <p:nvPicPr>
          <p:cNvPr descr="Picture 7.png" id="45" name="Google Shape;45;p6"/>
          <p:cNvPicPr preferRelativeResize="0"/>
          <p:nvPr/>
        </p:nvPicPr>
        <p:blipFill rotWithShape="1">
          <a:blip r:embed="rId2">
            <a:alphaModFix/>
          </a:blip>
          <a:srcRect b="0" l="0" r="0" t="0"/>
          <a:stretch/>
        </p:blipFill>
        <p:spPr>
          <a:xfrm>
            <a:off x="8839204" y="2"/>
            <a:ext cx="2925233" cy="692151"/>
          </a:xfrm>
          <a:prstGeom prst="rect">
            <a:avLst/>
          </a:prstGeom>
          <a:noFill/>
          <a:ln>
            <a:noFill/>
          </a:ln>
        </p:spPr>
      </p:pic>
      <p:grpSp>
        <p:nvGrpSpPr>
          <p:cNvPr id="46" name="Google Shape;46;p6"/>
          <p:cNvGrpSpPr/>
          <p:nvPr/>
        </p:nvGrpSpPr>
        <p:grpSpPr>
          <a:xfrm>
            <a:off x="2844800" y="6553202"/>
            <a:ext cx="9347201" cy="46039"/>
            <a:chOff x="1905000" y="6553200"/>
            <a:chExt cx="7010400" cy="45719"/>
          </a:xfrm>
        </p:grpSpPr>
        <p:sp>
          <p:nvSpPr>
            <p:cNvPr id="47" name="Google Shape;47;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8" name="Google Shape;48;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9" name="Google Shape;49;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grpSp>
        <p:nvGrpSpPr>
          <p:cNvPr id="50" name="Google Shape;50;p6"/>
          <p:cNvGrpSpPr/>
          <p:nvPr/>
        </p:nvGrpSpPr>
        <p:grpSpPr>
          <a:xfrm>
            <a:off x="0" y="1295402"/>
            <a:ext cx="9347201" cy="46039"/>
            <a:chOff x="1905000" y="6553200"/>
            <a:chExt cx="7010400" cy="45719"/>
          </a:xfrm>
        </p:grpSpPr>
        <p:sp>
          <p:nvSpPr>
            <p:cNvPr id="51" name="Google Shape;51;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2" name="Google Shape;52;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3" name="Google Shape;53;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54" name="Google Shape;54;p6"/>
          <p:cNvSpPr txBox="1"/>
          <p:nvPr>
            <p:ph idx="1" type="body"/>
          </p:nvPr>
        </p:nvSpPr>
        <p:spPr>
          <a:xfrm>
            <a:off x="406400" y="1600202"/>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6"/>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6"/>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000000"/>
                </a:solidFill>
                <a:latin typeface="Calibri"/>
                <a:ea typeface="Calibri"/>
                <a:cs typeface="Calibri"/>
                <a:sym typeface="Calibri"/>
              </a:defRPr>
            </a:lvl1pPr>
            <a:lvl2pPr indent="0" lvl="1" marL="0" marR="0" rtl="0" algn="l">
              <a:spcBef>
                <a:spcPts val="0"/>
              </a:spcBef>
              <a:buNone/>
              <a:defRPr b="0" i="0" sz="1800" u="none" cap="none" strike="noStrike">
                <a:solidFill>
                  <a:srgbClr val="000000"/>
                </a:solidFill>
                <a:latin typeface="Calibri"/>
                <a:ea typeface="Calibri"/>
                <a:cs typeface="Calibri"/>
                <a:sym typeface="Calibri"/>
              </a:defRPr>
            </a:lvl2pPr>
            <a:lvl3pPr indent="0" lvl="2" marL="0" marR="0" rtl="0" algn="l">
              <a:spcBef>
                <a:spcPts val="0"/>
              </a:spcBef>
              <a:buNone/>
              <a:defRPr b="0" i="0" sz="1800" u="none" cap="none" strike="noStrike">
                <a:solidFill>
                  <a:srgbClr val="000000"/>
                </a:solidFill>
                <a:latin typeface="Calibri"/>
                <a:ea typeface="Calibri"/>
                <a:cs typeface="Calibri"/>
                <a:sym typeface="Calibri"/>
              </a:defRPr>
            </a:lvl3pPr>
            <a:lvl4pPr indent="0" lvl="3" marL="0" marR="0" rtl="0" algn="l">
              <a:spcBef>
                <a:spcPts val="0"/>
              </a:spcBef>
              <a:buNone/>
              <a:defRPr b="0" i="0" sz="1800" u="none" cap="none" strike="noStrike">
                <a:solidFill>
                  <a:srgbClr val="000000"/>
                </a:solidFill>
                <a:latin typeface="Calibri"/>
                <a:ea typeface="Calibri"/>
                <a:cs typeface="Calibri"/>
                <a:sym typeface="Calibri"/>
              </a:defRPr>
            </a:lvl4pPr>
            <a:lvl5pPr indent="0" lvl="4" marL="0" marR="0" rtl="0" algn="l">
              <a:spcBef>
                <a:spcPts val="0"/>
              </a:spcBef>
              <a:buNone/>
              <a:defRPr b="0" i="0" sz="1800" u="none" cap="none" strike="noStrike">
                <a:solidFill>
                  <a:srgbClr val="000000"/>
                </a:solidFill>
                <a:latin typeface="Calibri"/>
                <a:ea typeface="Calibri"/>
                <a:cs typeface="Calibri"/>
                <a:sym typeface="Calibri"/>
              </a:defRPr>
            </a:lvl5pPr>
            <a:lvl6pPr indent="0" lvl="5" marL="0" marR="0" rtl="0" algn="l">
              <a:spcBef>
                <a:spcPts val="0"/>
              </a:spcBef>
              <a:buNone/>
              <a:defRPr b="0" i="0" sz="1800" u="none" cap="none" strike="noStrike">
                <a:solidFill>
                  <a:srgbClr val="000000"/>
                </a:solidFill>
                <a:latin typeface="Calibri"/>
                <a:ea typeface="Calibri"/>
                <a:cs typeface="Calibri"/>
                <a:sym typeface="Calibri"/>
              </a:defRPr>
            </a:lvl6pPr>
            <a:lvl7pPr indent="0" lvl="6" marL="0" marR="0" rtl="0" algn="l">
              <a:spcBef>
                <a:spcPts val="0"/>
              </a:spcBef>
              <a:buNone/>
              <a:defRPr b="0" i="0" sz="1800" u="none" cap="none" strike="noStrike">
                <a:solidFill>
                  <a:srgbClr val="000000"/>
                </a:solidFill>
                <a:latin typeface="Calibri"/>
                <a:ea typeface="Calibri"/>
                <a:cs typeface="Calibri"/>
                <a:sym typeface="Calibri"/>
              </a:defRPr>
            </a:lvl7pPr>
            <a:lvl8pPr indent="0" lvl="7" marL="0" marR="0" rtl="0" algn="l">
              <a:spcBef>
                <a:spcPts val="0"/>
              </a:spcBef>
              <a:buNone/>
              <a:defRPr b="0" i="0" sz="1800" u="none" cap="none" strike="noStrike">
                <a:solidFill>
                  <a:srgbClr val="000000"/>
                </a:solidFill>
                <a:latin typeface="Calibri"/>
                <a:ea typeface="Calibri"/>
                <a:cs typeface="Calibri"/>
                <a:sym typeface="Calibri"/>
              </a:defRPr>
            </a:lvl8pPr>
            <a:lvl9pPr indent="0" lvl="8" marL="0" marR="0" rtl="0" algn="l">
              <a:spcBef>
                <a:spcPts val="0"/>
              </a:spcBef>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6"/>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60" name="Shape 60"/>
        <p:cNvGrpSpPr/>
        <p:nvPr/>
      </p:nvGrpSpPr>
      <p:grpSpPr>
        <a:xfrm>
          <a:off x="0" y="0"/>
          <a:ext cx="0" cy="0"/>
          <a:chOff x="0" y="0"/>
          <a:chExt cx="0" cy="0"/>
        </a:xfrm>
      </p:grpSpPr>
      <p:sp>
        <p:nvSpPr>
          <p:cNvPr id="61" name="Google Shape;61;p7"/>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grpSp>
        <p:nvGrpSpPr>
          <p:cNvPr id="62" name="Google Shape;62;p7"/>
          <p:cNvGrpSpPr/>
          <p:nvPr/>
        </p:nvGrpSpPr>
        <p:grpSpPr>
          <a:xfrm>
            <a:off x="2779184" y="6550028"/>
            <a:ext cx="9412817" cy="49213"/>
            <a:chOff x="2083888" y="6550671"/>
            <a:chExt cx="7060112" cy="48665"/>
          </a:xfrm>
        </p:grpSpPr>
        <p:sp>
          <p:nvSpPr>
            <p:cNvPr id="63" name="Google Shape;63;p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 name="Google Shape;65;p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66" name="Google Shape;66;p7"/>
          <p:cNvPicPr preferRelativeResize="0"/>
          <p:nvPr/>
        </p:nvPicPr>
        <p:blipFill rotWithShape="1">
          <a:blip r:embed="rId2">
            <a:alphaModFix/>
          </a:blip>
          <a:srcRect b="0" l="0" r="0" t="0"/>
          <a:stretch/>
        </p:blipFill>
        <p:spPr>
          <a:xfrm>
            <a:off x="8839202" y="0"/>
            <a:ext cx="2925233" cy="692150"/>
          </a:xfrm>
          <a:prstGeom prst="rect">
            <a:avLst/>
          </a:prstGeom>
          <a:noFill/>
          <a:ln>
            <a:noFill/>
          </a:ln>
        </p:spPr>
      </p:pic>
      <p:grpSp>
        <p:nvGrpSpPr>
          <p:cNvPr id="67" name="Google Shape;67;p7"/>
          <p:cNvGrpSpPr/>
          <p:nvPr/>
        </p:nvGrpSpPr>
        <p:grpSpPr>
          <a:xfrm>
            <a:off x="2844800" y="6553200"/>
            <a:ext cx="9347201" cy="46038"/>
            <a:chOff x="1905000" y="6553200"/>
            <a:chExt cx="7010400" cy="45719"/>
          </a:xfrm>
        </p:grpSpPr>
        <p:sp>
          <p:nvSpPr>
            <p:cNvPr id="68" name="Google Shape;68;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71" name="Google Shape;71;p7"/>
          <p:cNvGrpSpPr/>
          <p:nvPr/>
        </p:nvGrpSpPr>
        <p:grpSpPr>
          <a:xfrm>
            <a:off x="0" y="1295400"/>
            <a:ext cx="9347201" cy="46038"/>
            <a:chOff x="1905000" y="6553200"/>
            <a:chExt cx="7010400" cy="45719"/>
          </a:xfrm>
        </p:grpSpPr>
        <p:sp>
          <p:nvSpPr>
            <p:cNvPr id="72" name="Google Shape;72;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 name="Google Shape;73;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75" name="Google Shape;75;p7"/>
          <p:cNvSpPr txBox="1"/>
          <p:nvPr>
            <p:ph idx="1" type="body"/>
          </p:nvPr>
        </p:nvSpPr>
        <p:spPr>
          <a:xfrm>
            <a:off x="406400" y="1600203"/>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7"/>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77" name="Shape 77"/>
        <p:cNvGrpSpPr/>
        <p:nvPr/>
      </p:nvGrpSpPr>
      <p:grpSpPr>
        <a:xfrm>
          <a:off x="0" y="0"/>
          <a:ext cx="0" cy="0"/>
          <a:chOff x="0" y="0"/>
          <a:chExt cx="0" cy="0"/>
        </a:xfrm>
      </p:grpSpPr>
      <p:sp>
        <p:nvSpPr>
          <p:cNvPr id="78" name="Google Shape;78;p8"/>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79" name="Google Shape;79;p8"/>
          <p:cNvGrpSpPr/>
          <p:nvPr/>
        </p:nvGrpSpPr>
        <p:grpSpPr>
          <a:xfrm>
            <a:off x="2779184" y="6550026"/>
            <a:ext cx="9412817" cy="49213"/>
            <a:chOff x="2083888" y="6550671"/>
            <a:chExt cx="7060112" cy="48665"/>
          </a:xfrm>
        </p:grpSpPr>
        <p:sp>
          <p:nvSpPr>
            <p:cNvPr id="80" name="Google Shape;80;p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 name="Google Shape;82;p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83" name="Google Shape;83;p8"/>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84" name="Google Shape;84;p8"/>
          <p:cNvGrpSpPr/>
          <p:nvPr/>
        </p:nvGrpSpPr>
        <p:grpSpPr>
          <a:xfrm>
            <a:off x="2844800" y="6553200"/>
            <a:ext cx="9347201" cy="46038"/>
            <a:chOff x="1905000" y="6553200"/>
            <a:chExt cx="7010400" cy="45719"/>
          </a:xfrm>
        </p:grpSpPr>
        <p:sp>
          <p:nvSpPr>
            <p:cNvPr id="85" name="Google Shape;85;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88" name="Google Shape;88;p8"/>
          <p:cNvGrpSpPr/>
          <p:nvPr/>
        </p:nvGrpSpPr>
        <p:grpSpPr>
          <a:xfrm>
            <a:off x="0" y="1295400"/>
            <a:ext cx="9347201" cy="46038"/>
            <a:chOff x="1905000" y="6553200"/>
            <a:chExt cx="7010400" cy="45719"/>
          </a:xfrm>
        </p:grpSpPr>
        <p:sp>
          <p:nvSpPr>
            <p:cNvPr id="89" name="Google Shape;89;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92" name="Google Shape;92;p8"/>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8"/>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94" name="Shape 94"/>
        <p:cNvGrpSpPr/>
        <p:nvPr/>
      </p:nvGrpSpPr>
      <p:grpSpPr>
        <a:xfrm>
          <a:off x="0" y="0"/>
          <a:ext cx="0" cy="0"/>
          <a:chOff x="0" y="0"/>
          <a:chExt cx="0" cy="0"/>
        </a:xfrm>
      </p:grpSpPr>
      <p:sp>
        <p:nvSpPr>
          <p:cNvPr id="95" name="Google Shape;95;p9"/>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96" name="Google Shape;96;p9"/>
          <p:cNvGrpSpPr/>
          <p:nvPr/>
        </p:nvGrpSpPr>
        <p:grpSpPr>
          <a:xfrm>
            <a:off x="2779184" y="6550026"/>
            <a:ext cx="9412817" cy="49213"/>
            <a:chOff x="2083888" y="6550671"/>
            <a:chExt cx="7060112" cy="48665"/>
          </a:xfrm>
        </p:grpSpPr>
        <p:sp>
          <p:nvSpPr>
            <p:cNvPr id="97" name="Google Shape;97;p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00" name="Google Shape;100;p9"/>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01" name="Google Shape;101;p9"/>
          <p:cNvGrpSpPr/>
          <p:nvPr/>
        </p:nvGrpSpPr>
        <p:grpSpPr>
          <a:xfrm>
            <a:off x="2844800" y="6553200"/>
            <a:ext cx="9347201" cy="46038"/>
            <a:chOff x="1905000" y="6553200"/>
            <a:chExt cx="7010400" cy="45719"/>
          </a:xfrm>
        </p:grpSpPr>
        <p:sp>
          <p:nvSpPr>
            <p:cNvPr id="102" name="Google Shape;102;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05" name="Google Shape;105;p9"/>
          <p:cNvGrpSpPr/>
          <p:nvPr/>
        </p:nvGrpSpPr>
        <p:grpSpPr>
          <a:xfrm>
            <a:off x="0" y="1295400"/>
            <a:ext cx="9347201" cy="46038"/>
            <a:chOff x="1905000" y="6553200"/>
            <a:chExt cx="7010400" cy="45719"/>
          </a:xfrm>
        </p:grpSpPr>
        <p:sp>
          <p:nvSpPr>
            <p:cNvPr id="106" name="Google Shape;106;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09" name="Google Shape;109;p9"/>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9"/>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111" name="Shape 111"/>
        <p:cNvGrpSpPr/>
        <p:nvPr/>
      </p:nvGrpSpPr>
      <p:grpSpPr>
        <a:xfrm>
          <a:off x="0" y="0"/>
          <a:ext cx="0" cy="0"/>
          <a:chOff x="0" y="0"/>
          <a:chExt cx="0" cy="0"/>
        </a:xfrm>
      </p:grpSpPr>
      <p:sp>
        <p:nvSpPr>
          <p:cNvPr id="112" name="Google Shape;112;p10"/>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13" name="Google Shape;113;p10"/>
          <p:cNvGrpSpPr/>
          <p:nvPr/>
        </p:nvGrpSpPr>
        <p:grpSpPr>
          <a:xfrm>
            <a:off x="2779184" y="6550026"/>
            <a:ext cx="9412817" cy="49213"/>
            <a:chOff x="2083888" y="6550671"/>
            <a:chExt cx="7060112" cy="48665"/>
          </a:xfrm>
        </p:grpSpPr>
        <p:sp>
          <p:nvSpPr>
            <p:cNvPr id="114" name="Google Shape;114;p1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1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1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17" name="Google Shape;117;p10"/>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18" name="Google Shape;118;p10"/>
          <p:cNvGrpSpPr/>
          <p:nvPr/>
        </p:nvGrpSpPr>
        <p:grpSpPr>
          <a:xfrm>
            <a:off x="2844800" y="6553200"/>
            <a:ext cx="9347201" cy="46038"/>
            <a:chOff x="1905000" y="6553200"/>
            <a:chExt cx="7010400" cy="45719"/>
          </a:xfrm>
        </p:grpSpPr>
        <p:sp>
          <p:nvSpPr>
            <p:cNvPr id="119" name="Google Shape;119;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22" name="Google Shape;122;p10"/>
          <p:cNvGrpSpPr/>
          <p:nvPr/>
        </p:nvGrpSpPr>
        <p:grpSpPr>
          <a:xfrm>
            <a:off x="0" y="1295400"/>
            <a:ext cx="9347201" cy="46038"/>
            <a:chOff x="1905000" y="6553200"/>
            <a:chExt cx="7010400" cy="45719"/>
          </a:xfrm>
        </p:grpSpPr>
        <p:sp>
          <p:nvSpPr>
            <p:cNvPr id="123" name="Google Shape;123;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6" name="Google Shape;126;p10"/>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0"/>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ctrTitle"/>
          </p:nvPr>
        </p:nvSpPr>
        <p:spPr>
          <a:xfrm>
            <a:off x="4572000" y="2549769"/>
            <a:ext cx="7330800" cy="2826000"/>
          </a:xfrm>
          <a:prstGeom prst="rect">
            <a:avLst/>
          </a:prstGeom>
          <a:noFill/>
          <a:ln>
            <a:noFill/>
          </a:ln>
        </p:spPr>
        <p:txBody>
          <a:bodyPr anchorCtr="0" anchor="b" bIns="0" lIns="0" spcFirstLastPara="1" rIns="0" wrap="square" tIns="0">
            <a:spAutoFit/>
          </a:bodyPr>
          <a:lstStyle/>
          <a:p>
            <a:pPr indent="0" lvl="0" marL="0" rtl="0" algn="ctr">
              <a:lnSpc>
                <a:spcPct val="85000"/>
              </a:lnSpc>
              <a:spcBef>
                <a:spcPts val="0"/>
              </a:spcBef>
              <a:spcAft>
                <a:spcPts val="0"/>
              </a:spcAft>
              <a:buNone/>
            </a:pPr>
            <a:r>
              <a:rPr b="1" lang="en-US" sz="3600"/>
              <a:t>Guide to Computer Forensics</a:t>
            </a:r>
            <a:br>
              <a:rPr b="1" lang="en-US" sz="3600"/>
            </a:br>
            <a:r>
              <a:rPr b="1" lang="en-US" sz="3600"/>
              <a:t> and Investigations</a:t>
            </a:r>
            <a:br>
              <a:rPr b="1" lang="en-US" sz="3600"/>
            </a:br>
            <a:r>
              <a:rPr b="1" lang="en-US" sz="3600"/>
              <a:t>Sixth Edition</a:t>
            </a:r>
            <a:br>
              <a:rPr b="1" lang="en-US" sz="3600"/>
            </a:br>
            <a:br>
              <a:rPr b="1" lang="en-US" sz="3600"/>
            </a:br>
            <a:r>
              <a:rPr b="1" i="1" lang="en-US" sz="3600"/>
              <a:t>Chapter 9</a:t>
            </a:r>
            <a:br>
              <a:rPr i="1" lang="en-US" sz="3600"/>
            </a:br>
            <a:endParaRPr b="1" sz="3600"/>
          </a:p>
        </p:txBody>
      </p:sp>
      <p:sp>
        <p:nvSpPr>
          <p:cNvPr id="266" name="Google Shape;266;p25"/>
          <p:cNvSpPr txBox="1"/>
          <p:nvPr>
            <p:ph idx="1" type="subTitle"/>
          </p:nvPr>
        </p:nvSpPr>
        <p:spPr>
          <a:xfrm>
            <a:off x="5908431" y="4452630"/>
            <a:ext cx="5994300" cy="7389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SzPts val="3000"/>
              <a:buNone/>
            </a:pPr>
            <a:r>
              <a:rPr i="1" lang="en-US" sz="3000">
                <a:solidFill>
                  <a:schemeClr val="dk1"/>
                </a:solidFill>
              </a:rPr>
              <a:t>Digital Forensics Analysis and Investigation</a:t>
            </a:r>
            <a:endParaRPr/>
          </a:p>
        </p:txBody>
      </p:sp>
      <p:sp>
        <p:nvSpPr>
          <p:cNvPr id="267" name="Google Shape;267;p25"/>
          <p:cNvSpPr txBox="1"/>
          <p:nvPr>
            <p:ph idx="2" type="body"/>
          </p:nvPr>
        </p:nvSpPr>
        <p:spPr>
          <a:xfrm>
            <a:off x="5189412" y="4826977"/>
            <a:ext cx="6713400" cy="1108500"/>
          </a:xfrm>
          <a:prstGeom prst="rect">
            <a:avLst/>
          </a:prstGeom>
        </p:spPr>
        <p:txBody>
          <a:bodyPr anchorCtr="0" anchor="t" bIns="45700" lIns="91425" spcFirstLastPara="1" rIns="91425" wrap="square" tIns="45700">
            <a:norm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idx="1" type="body"/>
          </p:nvPr>
        </p:nvSpPr>
        <p:spPr>
          <a:xfrm>
            <a:off x="857739" y="1600201"/>
            <a:ext cx="10160100" cy="44331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Autopsy can perform forensics analysis on the following file systems:</a:t>
            </a:r>
            <a:endParaRPr sz="3000"/>
          </a:p>
          <a:p>
            <a:pPr indent="-234950" lvl="0" marL="171450" marR="0" rtl="0" algn="l">
              <a:lnSpc>
                <a:spcPct val="95000"/>
              </a:lnSpc>
              <a:spcBef>
                <a:spcPts val="1200"/>
              </a:spcBef>
              <a:spcAft>
                <a:spcPts val="0"/>
              </a:spcAft>
              <a:buSzPts val="3000"/>
              <a:buChar char="•"/>
            </a:pPr>
            <a:r>
              <a:rPr lang="en-US" sz="3000"/>
              <a:t>Microsoft FAT, NTFS, ExFAT, UFS1, and UFS2</a:t>
            </a:r>
            <a:endParaRPr sz="3000"/>
          </a:p>
          <a:p>
            <a:pPr indent="-234950" lvl="0" marL="171450" marR="0" rtl="0" algn="l">
              <a:lnSpc>
                <a:spcPct val="95000"/>
              </a:lnSpc>
              <a:spcBef>
                <a:spcPts val="1200"/>
              </a:spcBef>
              <a:spcAft>
                <a:spcPts val="0"/>
              </a:spcAft>
              <a:buSzPts val="3000"/>
              <a:buChar char="•"/>
            </a:pPr>
            <a:r>
              <a:rPr lang="en-US" sz="3000"/>
              <a:t>ISO 9660 and YAFFS2</a:t>
            </a:r>
            <a:endParaRPr sz="3000"/>
          </a:p>
          <a:p>
            <a:pPr indent="-234950" lvl="0" marL="171450" marR="0" rtl="0" algn="l">
              <a:lnSpc>
                <a:spcPct val="95000"/>
              </a:lnSpc>
              <a:spcBef>
                <a:spcPts val="1200"/>
              </a:spcBef>
              <a:spcAft>
                <a:spcPts val="0"/>
              </a:spcAft>
              <a:buSzPts val="3000"/>
              <a:buChar char="•"/>
            </a:pPr>
            <a:r>
              <a:rPr lang="en-US" sz="3000"/>
              <a:t>Mac HFS+ and HFSX</a:t>
            </a:r>
            <a:endParaRPr sz="3000"/>
          </a:p>
          <a:p>
            <a:pPr indent="-234950" lvl="0" marL="171450" marR="0" rtl="0" algn="l">
              <a:lnSpc>
                <a:spcPct val="95000"/>
              </a:lnSpc>
              <a:spcBef>
                <a:spcPts val="1200"/>
              </a:spcBef>
              <a:spcAft>
                <a:spcPts val="0"/>
              </a:spcAft>
              <a:buSzPts val="3000"/>
              <a:buChar char="•"/>
            </a:pPr>
            <a:r>
              <a:rPr lang="en-US" sz="3000"/>
              <a:t>Linux Ext2fs, Ext3fs, and Ext4fs</a:t>
            </a:r>
            <a:endParaRPr sz="3000"/>
          </a:p>
          <a:p>
            <a:pPr indent="-234950" lvl="0" marL="171450" marR="0" rtl="0" algn="l">
              <a:lnSpc>
                <a:spcPct val="95000"/>
              </a:lnSpc>
              <a:spcBef>
                <a:spcPts val="1200"/>
              </a:spcBef>
              <a:spcAft>
                <a:spcPts val="0"/>
              </a:spcAft>
              <a:buSzPts val="3000"/>
              <a:buChar char="•"/>
            </a:pPr>
            <a:r>
              <a:rPr lang="en-US" sz="3000"/>
              <a:t>Autopsy can analyze data from several sources</a:t>
            </a:r>
            <a:endParaRPr sz="3000"/>
          </a:p>
          <a:p>
            <a:pPr indent="-234950" lvl="0" marL="171450" marR="0" rtl="0" algn="l">
              <a:lnSpc>
                <a:spcPct val="95000"/>
              </a:lnSpc>
              <a:spcBef>
                <a:spcPts val="1200"/>
              </a:spcBef>
              <a:spcAft>
                <a:spcPts val="0"/>
              </a:spcAft>
              <a:buSzPts val="3000"/>
              <a:buChar char="•"/>
            </a:pPr>
            <a:r>
              <a:rPr lang="en-US" sz="3000"/>
              <a:t>Including image files from other vendors</a:t>
            </a:r>
            <a:endParaRPr/>
          </a:p>
        </p:txBody>
      </p:sp>
      <p:sp>
        <p:nvSpPr>
          <p:cNvPr id="337" name="Google Shape;337;p3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(1 of 6)</a:t>
            </a:r>
            <a:endParaRPr/>
          </a:p>
        </p:txBody>
      </p:sp>
      <p:sp>
        <p:nvSpPr>
          <p:cNvPr id="338" name="Google Shape;338;p3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39" name="Google Shape;339;p3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idx="1" type="body"/>
          </p:nvPr>
        </p:nvSpPr>
        <p:spPr>
          <a:xfrm>
            <a:off x="857739" y="1600201"/>
            <a:ext cx="10160100" cy="36864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Autopsy can handle many formats, including:</a:t>
            </a:r>
            <a:endParaRPr sz="3000"/>
          </a:p>
          <a:p>
            <a:pPr indent="-234950" lvl="0" marL="171450" marR="0" rtl="0" algn="l">
              <a:lnSpc>
                <a:spcPct val="95000"/>
              </a:lnSpc>
              <a:spcBef>
                <a:spcPts val="1200"/>
              </a:spcBef>
              <a:spcAft>
                <a:spcPts val="0"/>
              </a:spcAft>
              <a:buSzPts val="3000"/>
              <a:buChar char="•"/>
            </a:pPr>
            <a:r>
              <a:rPr lang="en-US" sz="3000"/>
              <a:t>Raw, Expert Witness, and virtual machine image files (.vdi and .vhd)</a:t>
            </a:r>
            <a:endParaRPr sz="3000"/>
          </a:p>
          <a:p>
            <a:pPr indent="-234950" lvl="0" marL="171450" marR="0" rtl="0" algn="l">
              <a:lnSpc>
                <a:spcPct val="95000"/>
              </a:lnSpc>
              <a:spcBef>
                <a:spcPts val="1200"/>
              </a:spcBef>
              <a:spcAft>
                <a:spcPts val="0"/>
              </a:spcAft>
              <a:buSzPts val="3000"/>
              <a:buChar char="•"/>
            </a:pPr>
            <a:r>
              <a:rPr lang="en-US" sz="3000"/>
              <a:t>Has an indexed version of the NIST National Software Reference Library (NSRL) of MD5 hashes</a:t>
            </a:r>
            <a:endParaRPr sz="3000"/>
          </a:p>
          <a:p>
            <a:pPr indent="-234950" lvl="0" marL="171450" marR="0" rtl="0" algn="l">
              <a:lnSpc>
                <a:spcPct val="95000"/>
              </a:lnSpc>
              <a:spcBef>
                <a:spcPts val="1200"/>
              </a:spcBef>
              <a:spcAft>
                <a:spcPts val="0"/>
              </a:spcAft>
              <a:buSzPts val="3000"/>
              <a:buChar char="•"/>
            </a:pPr>
            <a:r>
              <a:rPr lang="en-US" sz="3000"/>
              <a:t>Installing NSRL Hashes in Autopsy</a:t>
            </a:r>
            <a:endParaRPr sz="3000"/>
          </a:p>
          <a:p>
            <a:pPr indent="-234950" lvl="0" marL="171450" marR="0" rtl="0" algn="l">
              <a:lnSpc>
                <a:spcPct val="95000"/>
              </a:lnSpc>
              <a:spcBef>
                <a:spcPts val="1200"/>
              </a:spcBef>
              <a:spcAft>
                <a:spcPts val="0"/>
              </a:spcAft>
              <a:buSzPts val="3000"/>
              <a:buChar char="•"/>
            </a:pPr>
            <a:r>
              <a:rPr lang="en-US" sz="3000"/>
              <a:t>Need to download the latest version</a:t>
            </a:r>
            <a:endParaRPr/>
          </a:p>
        </p:txBody>
      </p:sp>
      <p:sp>
        <p:nvSpPr>
          <p:cNvPr id="345" name="Google Shape;345;p3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(2 of 6)</a:t>
            </a:r>
            <a:endParaRPr/>
          </a:p>
        </p:txBody>
      </p:sp>
      <p:sp>
        <p:nvSpPr>
          <p:cNvPr id="346" name="Google Shape;346;p3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47" name="Google Shape;347;p3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(3 of 6)</a:t>
            </a:r>
            <a:endParaRPr/>
          </a:p>
        </p:txBody>
      </p:sp>
      <p:sp>
        <p:nvSpPr>
          <p:cNvPr id="353" name="Google Shape;353;p3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options window. The hash databases option in the window is selected. The window displays hash databases in the left pane. Below this, new database, and import databases buttons are shown. In the right pane, information about hash set name, type, database path, index path, and index status are shown. The o k button is selected." id="354" name="Google Shape;354;p36"/>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55" name="Google Shape;355;p3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(4 of 6)</a:t>
            </a:r>
            <a:endParaRPr/>
          </a:p>
        </p:txBody>
      </p:sp>
      <p:sp>
        <p:nvSpPr>
          <p:cNvPr id="361" name="Google Shape;361;p3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62" name="Google Shape;362;p37"/>
          <p:cNvSpPr txBox="1"/>
          <p:nvPr>
            <p:ph idx="1" type="body"/>
          </p:nvPr>
        </p:nvSpPr>
        <p:spPr>
          <a:xfrm>
            <a:off x="857739" y="1600201"/>
            <a:ext cx="10160100" cy="10314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Collecting Hash Values in Autopsy</a:t>
            </a:r>
            <a:endParaRPr sz="3000"/>
          </a:p>
          <a:p>
            <a:pPr indent="-234950" lvl="0" marL="171450" marR="0" rtl="0" algn="l">
              <a:lnSpc>
                <a:spcPct val="95000"/>
              </a:lnSpc>
              <a:spcBef>
                <a:spcPts val="1200"/>
              </a:spcBef>
              <a:spcAft>
                <a:spcPts val="0"/>
              </a:spcAft>
              <a:buSzPts val="3000"/>
              <a:buChar char="•"/>
            </a:pPr>
            <a:r>
              <a:rPr lang="en-US" sz="3000"/>
              <a:t>Create a hash database of known files of interest</a:t>
            </a:r>
            <a:endParaRPr/>
          </a:p>
        </p:txBody>
      </p:sp>
      <p:sp>
        <p:nvSpPr>
          <p:cNvPr id="363" name="Google Shape;363;p3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descr="The screenshot shows add data source dialog box. The left pane shows steps from which configure ingest modules is selected. The right pane displays checkboxes below configure ingest modules. The checkboxes are as follows: recent activity, hash lookup, selected, file type identification, embedded file extraction, exif parser, keyword search, selected, email parser, extension mismatch detector, e 01 verifier, android analyzer, interesting files identifier, photorec carver, selected, s m u t detect 4 autopsy, and virtual machine extractor. Below this two buttons namely, select all and deselect all are shown. Below this, process unallocated space checkbox is checked. A box which is shown beside contains two textboxes below the text which reads, select known hash databases to use, and select known b a d hash databases to use. The first text box contains a checkbox for n s r l file- 256, dot, t x t- m d 5 which is checked. Below these two checkboxes, a checkbox for calculate m d 5 even if no hash database is selected is checked. Below this, the text reads, identifies known and notable files using supplied hash databases. The global settings button is shown below it. The next button is selected." id="368" name="Google Shape;368;p38"/>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69" name="Google Shape;369;p3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(5 of 6)</a:t>
            </a:r>
            <a:endParaRPr/>
          </a:p>
        </p:txBody>
      </p:sp>
      <p:sp>
        <p:nvSpPr>
          <p:cNvPr id="370" name="Google Shape;370;p3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71" name="Google Shape;371;p3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The excel sheet shows the tagged files which lists tag, modified time, changed time, accessed time, created time, size in bytes, and hash. The first entry below hash in the column I is selected." id="376" name="Google Shape;376;p39"/>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77" name="Google Shape;377;p3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(6 of 6)</a:t>
            </a:r>
            <a:endParaRPr/>
          </a:p>
        </p:txBody>
      </p:sp>
      <p:sp>
        <p:nvSpPr>
          <p:cNvPr id="378" name="Google Shape;378;p3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79" name="Google Shape;379;p3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ph idx="1" type="body"/>
          </p:nvPr>
        </p:nvSpPr>
        <p:spPr>
          <a:xfrm>
            <a:off x="857739" y="1600201"/>
            <a:ext cx="10160100" cy="25014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Ensuring the integrity of data collected is essential for presenting evidence in court</a:t>
            </a:r>
            <a:endParaRPr sz="3000"/>
          </a:p>
          <a:p>
            <a:pPr indent="-234950" lvl="0" marL="171450" marR="0" rtl="0" algn="l">
              <a:lnSpc>
                <a:spcPct val="95000"/>
              </a:lnSpc>
              <a:spcBef>
                <a:spcPts val="1200"/>
              </a:spcBef>
              <a:spcAft>
                <a:spcPts val="0"/>
              </a:spcAft>
              <a:buSzPts val="3000"/>
              <a:buChar char="•"/>
            </a:pPr>
            <a:r>
              <a:rPr lang="en-US" sz="3000"/>
              <a:t>Most forensic tools offer hashing of image files</a:t>
            </a:r>
            <a:endParaRPr sz="3000"/>
          </a:p>
          <a:p>
            <a:pPr indent="-234950" lvl="0" marL="171450" marR="0" rtl="0" algn="l">
              <a:lnSpc>
                <a:spcPct val="95000"/>
              </a:lnSpc>
              <a:spcBef>
                <a:spcPts val="1200"/>
              </a:spcBef>
              <a:spcAft>
                <a:spcPts val="0"/>
              </a:spcAft>
              <a:buSzPts val="3000"/>
              <a:buChar char="•"/>
            </a:pPr>
            <a:r>
              <a:rPr lang="en-US" sz="3000"/>
              <a:t>Using advanced hexadecimal editors ensures data integrity</a:t>
            </a:r>
            <a:endParaRPr/>
          </a:p>
        </p:txBody>
      </p:sp>
      <p:sp>
        <p:nvSpPr>
          <p:cNvPr id="385" name="Google Shape;385;p4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Forensic Data</a:t>
            </a:r>
            <a:endParaRPr/>
          </a:p>
        </p:txBody>
      </p:sp>
      <p:sp>
        <p:nvSpPr>
          <p:cNvPr id="386" name="Google Shape;386;p4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87" name="Google Shape;387;p4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ph idx="1" type="body"/>
          </p:nvPr>
        </p:nvSpPr>
        <p:spPr>
          <a:xfrm>
            <a:off x="857739" y="1600201"/>
            <a:ext cx="10160100" cy="41253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Advanced hexadecimal editors offer features not available in digital forensics tools, such as:</a:t>
            </a:r>
            <a:endParaRPr sz="3000"/>
          </a:p>
          <a:p>
            <a:pPr indent="-234950" lvl="0" marL="171450" marR="0" rtl="0" algn="l">
              <a:lnSpc>
                <a:spcPct val="95000"/>
              </a:lnSpc>
              <a:spcBef>
                <a:spcPts val="1200"/>
              </a:spcBef>
              <a:spcAft>
                <a:spcPts val="0"/>
              </a:spcAft>
              <a:buSzPts val="3000"/>
              <a:buChar char="•"/>
            </a:pPr>
            <a:r>
              <a:rPr lang="en-US" sz="3000"/>
              <a:t>Hashing specific files or sectors</a:t>
            </a:r>
            <a:endParaRPr sz="3000"/>
          </a:p>
          <a:p>
            <a:pPr indent="-234950" lvl="0" marL="171450" marR="0" rtl="0" algn="l">
              <a:lnSpc>
                <a:spcPct val="95000"/>
              </a:lnSpc>
              <a:spcBef>
                <a:spcPts val="1200"/>
              </a:spcBef>
              <a:spcAft>
                <a:spcPts val="0"/>
              </a:spcAft>
              <a:buSzPts val="3000"/>
              <a:buChar char="•"/>
            </a:pPr>
            <a:r>
              <a:rPr lang="en-US" sz="3000"/>
              <a:t>With the hash value in hand</a:t>
            </a:r>
            <a:endParaRPr sz="3000"/>
          </a:p>
          <a:p>
            <a:pPr indent="-234950" lvl="0" marL="171450" marR="0" rtl="0" algn="l">
              <a:lnSpc>
                <a:spcPct val="95000"/>
              </a:lnSpc>
              <a:spcBef>
                <a:spcPts val="1200"/>
              </a:spcBef>
              <a:spcAft>
                <a:spcPts val="0"/>
              </a:spcAft>
              <a:buSzPts val="3000"/>
              <a:buChar char="•"/>
            </a:pPr>
            <a:r>
              <a:rPr lang="en-US" sz="3000"/>
              <a:t>You can use a forensics tool to search for a suspicious file that might have had its name changed to look like an innocuous file</a:t>
            </a:r>
            <a:endParaRPr sz="3000"/>
          </a:p>
          <a:p>
            <a:pPr indent="-234950" lvl="0" marL="171450" marR="0" rtl="0" algn="l">
              <a:lnSpc>
                <a:spcPct val="95000"/>
              </a:lnSpc>
              <a:spcBef>
                <a:spcPts val="1200"/>
              </a:spcBef>
              <a:spcAft>
                <a:spcPts val="0"/>
              </a:spcAft>
              <a:buSzPts val="3000"/>
              <a:buChar char="•"/>
            </a:pPr>
            <a:r>
              <a:rPr lang="en-US" sz="3000"/>
              <a:t>WinHex provides MD5 and SHA-1 hashing algorithms</a:t>
            </a:r>
            <a:endParaRPr/>
          </a:p>
        </p:txBody>
      </p:sp>
      <p:sp>
        <p:nvSpPr>
          <p:cNvPr id="393" name="Google Shape;393;p4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(1 of 6)</a:t>
            </a:r>
            <a:endParaRPr/>
          </a:p>
        </p:txBody>
      </p:sp>
      <p:sp>
        <p:nvSpPr>
          <p:cNvPr id="394" name="Google Shape;394;p4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95" name="Google Shape;395;p4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descr="The screenshot shows winhex, test underscore, hex, dot, d o c x window. The window shows a table which lists offset, columns 0 to 9 and from columns a to f. The section which is shown beside contains information about file size, d o s name, undo level, undo reverses, creation time, last write name, attributes, icons, mode, offsets, bytes per page, windows, no. of windows, clipboard, and t e m p folder." id="400" name="Google Shape;400;p42"/>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01" name="Google Shape;401;p4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(2 of 6)</a:t>
            </a:r>
            <a:endParaRPr/>
          </a:p>
        </p:txBody>
      </p:sp>
      <p:sp>
        <p:nvSpPr>
          <p:cNvPr id="402" name="Google Shape;402;p4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03" name="Google Shape;403;p4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descr="The screenshot shows compute hash dialog box. The dialog box shows compute hash and a drop down list from which m d 5, 128 bit is selected. Two buttons namely, o k and cancel are shown." id="408" name="Google Shape;408;p43"/>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09" name="Google Shape;409;p4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(3 of 6)</a:t>
            </a:r>
            <a:endParaRPr/>
          </a:p>
        </p:txBody>
      </p:sp>
      <p:sp>
        <p:nvSpPr>
          <p:cNvPr id="410" name="Google Shape;410;p4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11" name="Google Shape;411;p4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idx="1" type="body"/>
          </p:nvPr>
        </p:nvSpPr>
        <p:spPr>
          <a:xfrm>
            <a:off x="732350" y="1600200"/>
            <a:ext cx="11196900" cy="2216400"/>
          </a:xfrm>
          <a:prstGeom prst="rect">
            <a:avLst/>
          </a:prstGeom>
          <a:noFill/>
          <a:ln>
            <a:noFill/>
          </a:ln>
        </p:spPr>
        <p:txBody>
          <a:bodyPr anchorCtr="0" anchor="t" bIns="0" lIns="0" spcFirstLastPara="1" rIns="0" wrap="square" tIns="0">
            <a:spAutoFit/>
          </a:bodyPr>
          <a:lstStyle/>
          <a:p>
            <a:pPr indent="-234950" lvl="0" marL="171450" rtl="0" algn="l">
              <a:lnSpc>
                <a:spcPct val="95000"/>
              </a:lnSpc>
              <a:spcBef>
                <a:spcPts val="0"/>
              </a:spcBef>
              <a:spcAft>
                <a:spcPts val="0"/>
              </a:spcAft>
              <a:buSzPts val="3000"/>
              <a:buChar char="•"/>
            </a:pPr>
            <a:r>
              <a:rPr lang="en-US" sz="3000"/>
              <a:t>Explain how to evaluate needs for digital forensics tools</a:t>
            </a:r>
            <a:endParaRPr sz="3000"/>
          </a:p>
          <a:p>
            <a:pPr indent="-234950" lvl="0" marL="171450" rtl="0" algn="l">
              <a:lnSpc>
                <a:spcPct val="95000"/>
              </a:lnSpc>
              <a:spcBef>
                <a:spcPts val="1200"/>
              </a:spcBef>
              <a:spcAft>
                <a:spcPts val="0"/>
              </a:spcAft>
              <a:buSzPts val="3000"/>
              <a:buChar char="•"/>
            </a:pPr>
            <a:r>
              <a:rPr lang="en-US" sz="3000"/>
              <a:t>Describe available digital forensics software tools</a:t>
            </a:r>
            <a:endParaRPr sz="3000"/>
          </a:p>
          <a:p>
            <a:pPr indent="-234950" lvl="0" marL="171450" rtl="0" algn="l">
              <a:lnSpc>
                <a:spcPct val="95000"/>
              </a:lnSpc>
              <a:spcBef>
                <a:spcPts val="1200"/>
              </a:spcBef>
              <a:spcAft>
                <a:spcPts val="0"/>
              </a:spcAft>
              <a:buSzPts val="3000"/>
              <a:buChar char="•"/>
            </a:pPr>
            <a:r>
              <a:rPr lang="en-US" sz="3000"/>
              <a:t>List some considerations for digital forensics hardware tools</a:t>
            </a:r>
            <a:endParaRPr sz="3000"/>
          </a:p>
          <a:p>
            <a:pPr indent="-234950" lvl="0" marL="171450" rtl="0" algn="l">
              <a:lnSpc>
                <a:spcPct val="95000"/>
              </a:lnSpc>
              <a:spcBef>
                <a:spcPts val="1200"/>
              </a:spcBef>
              <a:spcAft>
                <a:spcPts val="0"/>
              </a:spcAft>
              <a:buSzPts val="3000"/>
              <a:buChar char="•"/>
            </a:pPr>
            <a:r>
              <a:rPr lang="en-US" sz="3000"/>
              <a:t>Describe methods for validating and testing forensics tools</a:t>
            </a:r>
            <a:endParaRPr sz="3000"/>
          </a:p>
        </p:txBody>
      </p:sp>
      <p:sp>
        <p:nvSpPr>
          <p:cNvPr id="273" name="Google Shape;273;p2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Objectives</a:t>
            </a:r>
            <a:endParaRPr/>
          </a:p>
        </p:txBody>
      </p:sp>
      <p:sp>
        <p:nvSpPr>
          <p:cNvPr id="274" name="Google Shape;274;p2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75" name="Google Shape;275;p2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The screenshot shows m d 5 128 bit dialog box. The dialog box contains a text box which contains 8 f 6 e  2 5 4 c c 7 3 7 1 a c 1 8 0 f 2 6 2 c 8 d a 8 2 1 4 9. The close button is below it." id="416" name="Google Shape;416;p44"/>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17" name="Google Shape;417;p4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(4 of 6)</a:t>
            </a:r>
            <a:endParaRPr/>
          </a:p>
        </p:txBody>
      </p:sp>
      <p:sp>
        <p:nvSpPr>
          <p:cNvPr id="418" name="Google Shape;418;p4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19" name="Google Shape;419;p4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5"/>
          <p:cNvSpPr txBox="1"/>
          <p:nvPr>
            <p:ph idx="1" type="body"/>
          </p:nvPr>
        </p:nvSpPr>
        <p:spPr>
          <a:xfrm>
            <a:off x="857739" y="1600201"/>
            <a:ext cx="10160100" cy="47178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Advantage of recording hash values</a:t>
            </a:r>
            <a:endParaRPr sz="3000"/>
          </a:p>
          <a:p>
            <a:pPr indent="-234950" lvl="0" marL="171450" marR="0" rtl="0" algn="l">
              <a:lnSpc>
                <a:spcPct val="95000"/>
              </a:lnSpc>
              <a:spcBef>
                <a:spcPts val="1200"/>
              </a:spcBef>
              <a:spcAft>
                <a:spcPts val="0"/>
              </a:spcAft>
              <a:buSzPts val="3000"/>
              <a:buChar char="•"/>
            </a:pPr>
            <a:r>
              <a:rPr lang="en-US" sz="3000"/>
              <a:t>You can determine whether data has changed</a:t>
            </a:r>
            <a:endParaRPr sz="3000"/>
          </a:p>
          <a:p>
            <a:pPr indent="-234950" lvl="0" marL="171450" marR="0" rtl="0" algn="l">
              <a:lnSpc>
                <a:spcPct val="95000"/>
              </a:lnSpc>
              <a:spcBef>
                <a:spcPts val="1200"/>
              </a:spcBef>
              <a:spcAft>
                <a:spcPts val="0"/>
              </a:spcAft>
              <a:buSzPts val="3000"/>
              <a:buChar char="•"/>
            </a:pPr>
            <a:r>
              <a:rPr lang="en-US" sz="3000"/>
              <a:t>Block-wise hashing</a:t>
            </a:r>
            <a:endParaRPr sz="3000"/>
          </a:p>
          <a:p>
            <a:pPr indent="-234950" lvl="0" marL="171450" marR="0" rtl="0" algn="l">
              <a:lnSpc>
                <a:spcPct val="95000"/>
              </a:lnSpc>
              <a:spcBef>
                <a:spcPts val="1200"/>
              </a:spcBef>
              <a:spcAft>
                <a:spcPts val="0"/>
              </a:spcAft>
              <a:buSzPts val="3000"/>
              <a:buChar char="•"/>
            </a:pPr>
            <a:r>
              <a:rPr lang="en-US" sz="3000"/>
              <a:t>A process that builds a data set of hashes of sectors from the original file</a:t>
            </a:r>
            <a:endParaRPr sz="3000"/>
          </a:p>
          <a:p>
            <a:pPr indent="-234950" lvl="0" marL="171450" marR="0" rtl="0" algn="l">
              <a:lnSpc>
                <a:spcPct val="95000"/>
              </a:lnSpc>
              <a:spcBef>
                <a:spcPts val="1200"/>
              </a:spcBef>
              <a:spcAft>
                <a:spcPts val="0"/>
              </a:spcAft>
              <a:buSzPts val="3000"/>
              <a:buChar char="•"/>
            </a:pPr>
            <a:r>
              <a:rPr lang="en-US" sz="3000"/>
              <a:t>Then examines sectors on the suspect’s drive to see whether any other sectors match</a:t>
            </a:r>
            <a:endParaRPr sz="3000"/>
          </a:p>
          <a:p>
            <a:pPr indent="-234950" lvl="0" marL="171450" marR="0" rtl="0" algn="l">
              <a:lnSpc>
                <a:spcPct val="95000"/>
              </a:lnSpc>
              <a:spcBef>
                <a:spcPts val="1200"/>
              </a:spcBef>
              <a:spcAft>
                <a:spcPts val="0"/>
              </a:spcAft>
              <a:buSzPts val="3000"/>
              <a:buChar char="•"/>
            </a:pPr>
            <a:r>
              <a:rPr lang="en-US" sz="3000"/>
              <a:t>If an identical hash value is found, you have confirmed that the file was stored on the suspect’s drive</a:t>
            </a:r>
            <a:endParaRPr/>
          </a:p>
        </p:txBody>
      </p:sp>
      <p:sp>
        <p:nvSpPr>
          <p:cNvPr id="425" name="Google Shape;425;p4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(5 of 6)</a:t>
            </a:r>
            <a:endParaRPr/>
          </a:p>
        </p:txBody>
      </p:sp>
      <p:sp>
        <p:nvSpPr>
          <p:cNvPr id="426" name="Google Shape;426;p4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27" name="Google Shape;427;p4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6"/>
          <p:cNvSpPr txBox="1"/>
          <p:nvPr>
            <p:ph idx="1" type="body"/>
          </p:nvPr>
        </p:nvSpPr>
        <p:spPr>
          <a:xfrm>
            <a:off x="857739" y="1600201"/>
            <a:ext cx="10160100" cy="500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Using Hash Values to Discriminate Data</a:t>
            </a:r>
            <a:endParaRPr sz="3000"/>
          </a:p>
          <a:p>
            <a:pPr indent="-234950" lvl="0" marL="171450" marR="0" rtl="0" algn="l">
              <a:lnSpc>
                <a:spcPct val="95000"/>
              </a:lnSpc>
              <a:spcBef>
                <a:spcPts val="1200"/>
              </a:spcBef>
              <a:spcAft>
                <a:spcPts val="0"/>
              </a:spcAft>
              <a:buSzPts val="3000"/>
              <a:buChar char="•"/>
            </a:pPr>
            <a:r>
              <a:rPr lang="en-US" sz="3000"/>
              <a:t>AccessData has its own hashing database, Known File Filter (KFF) </a:t>
            </a:r>
            <a:endParaRPr sz="3000"/>
          </a:p>
          <a:p>
            <a:pPr indent="-234950" lvl="0" marL="171450" marR="0" rtl="0" algn="l">
              <a:lnSpc>
                <a:spcPct val="95000"/>
              </a:lnSpc>
              <a:spcBef>
                <a:spcPts val="1200"/>
              </a:spcBef>
              <a:spcAft>
                <a:spcPts val="0"/>
              </a:spcAft>
              <a:buSzPts val="3000"/>
              <a:buChar char="•"/>
            </a:pPr>
            <a:r>
              <a:rPr lang="en-US" sz="3000"/>
              <a:t>KFF filters known program files from view and contains has values of known illegal files</a:t>
            </a:r>
            <a:endParaRPr sz="3000"/>
          </a:p>
          <a:p>
            <a:pPr indent="-234950" lvl="0" marL="171450" marR="0" rtl="0" algn="l">
              <a:lnSpc>
                <a:spcPct val="95000"/>
              </a:lnSpc>
              <a:spcBef>
                <a:spcPts val="1200"/>
              </a:spcBef>
              <a:spcAft>
                <a:spcPts val="0"/>
              </a:spcAft>
              <a:buSzPts val="3000"/>
              <a:buChar char="•"/>
            </a:pPr>
            <a:r>
              <a:rPr lang="en-US" sz="3000"/>
              <a:t>It compares known file hash values with files on your evidence drive to see whether they contain suspicious data</a:t>
            </a:r>
            <a:endParaRPr sz="3000"/>
          </a:p>
          <a:p>
            <a:pPr indent="-234950" lvl="0" marL="171450" marR="0" rtl="0" algn="l">
              <a:lnSpc>
                <a:spcPct val="95000"/>
              </a:lnSpc>
              <a:spcBef>
                <a:spcPts val="1200"/>
              </a:spcBef>
              <a:spcAft>
                <a:spcPts val="0"/>
              </a:spcAft>
              <a:buSzPts val="3000"/>
              <a:buChar char="•"/>
            </a:pPr>
            <a:r>
              <a:rPr lang="en-US" sz="3000"/>
              <a:t>Other digital forensics tools can import the NSRL database and run hash comparisons</a:t>
            </a:r>
            <a:endParaRPr/>
          </a:p>
        </p:txBody>
      </p:sp>
      <p:sp>
        <p:nvSpPr>
          <p:cNvPr id="433" name="Google Shape;433;p4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(6 of 6)</a:t>
            </a:r>
            <a:endParaRPr/>
          </a:p>
        </p:txBody>
      </p:sp>
      <p:sp>
        <p:nvSpPr>
          <p:cNvPr id="434" name="Google Shape;434;p4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35" name="Google Shape;435;p4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7"/>
          <p:cNvSpPr txBox="1"/>
          <p:nvPr>
            <p:ph idx="1" type="body"/>
          </p:nvPr>
        </p:nvSpPr>
        <p:spPr>
          <a:xfrm>
            <a:off x="857739" y="1600201"/>
            <a:ext cx="10160100" cy="353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In AccessData FTK Imager, when selecting the Expert Witness (.e01) or SMART (.s01) format:</a:t>
            </a:r>
            <a:endParaRPr sz="3000"/>
          </a:p>
          <a:p>
            <a:pPr indent="-234950" lvl="0" marL="171450" marR="0" rtl="0" algn="l">
              <a:lnSpc>
                <a:spcPct val="95000"/>
              </a:lnSpc>
              <a:spcBef>
                <a:spcPts val="1200"/>
              </a:spcBef>
              <a:spcAft>
                <a:spcPts val="0"/>
              </a:spcAft>
              <a:buSzPts val="3000"/>
              <a:buChar char="•"/>
            </a:pPr>
            <a:r>
              <a:rPr lang="en-US" sz="3000"/>
              <a:t>Additional options for hashing all the data are available</a:t>
            </a:r>
            <a:endParaRPr sz="3000"/>
          </a:p>
          <a:p>
            <a:pPr indent="-234950" lvl="0" marL="171450" marR="0" rtl="0" algn="l">
              <a:lnSpc>
                <a:spcPct val="95000"/>
              </a:lnSpc>
              <a:spcBef>
                <a:spcPts val="1200"/>
              </a:spcBef>
              <a:spcAft>
                <a:spcPts val="0"/>
              </a:spcAft>
              <a:buSzPts val="3000"/>
              <a:buChar char="•"/>
            </a:pPr>
            <a:r>
              <a:rPr lang="en-US" sz="3000"/>
              <a:t>Validation report lists MD5 and SHA-1 hash values</a:t>
            </a:r>
            <a:endParaRPr sz="3000"/>
          </a:p>
          <a:p>
            <a:pPr indent="-234950" lvl="0" marL="171450" marR="0" rtl="0" algn="l">
              <a:lnSpc>
                <a:spcPct val="95000"/>
              </a:lnSpc>
              <a:spcBef>
                <a:spcPts val="1200"/>
              </a:spcBef>
              <a:spcAft>
                <a:spcPts val="0"/>
              </a:spcAft>
              <a:buSzPts val="3000"/>
              <a:buChar char="•"/>
            </a:pPr>
            <a:r>
              <a:rPr lang="en-US" sz="3000"/>
              <a:t>Follow steps starting on page 393 to see how to use WinHex to hash an image file and then compare it with the original hash value FTK Imager calculated</a:t>
            </a:r>
            <a:endParaRPr/>
          </a:p>
        </p:txBody>
      </p:sp>
      <p:sp>
        <p:nvSpPr>
          <p:cNvPr id="441" name="Google Shape;441;p4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Digital Forensics Tools (1 of 3)</a:t>
            </a:r>
            <a:endParaRPr/>
          </a:p>
        </p:txBody>
      </p:sp>
      <p:sp>
        <p:nvSpPr>
          <p:cNvPr id="442" name="Google Shape;442;p4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43" name="Google Shape;443;p4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descr="Created by access data f t k imager 3.1.1.8.  Case information: acquired using: a d i3.1.1.8. Case number: in c h a p 09. Evidence number: in c h a p 09. Unique description: in chapter exercise examiner: joe friday notes: in chapter exercise on hashing raw image files. Information for c, colon, work, backslash, c h a p 09, backslash, i n c h a p 09, colon. Physical evidentiary item, source information: device info, source type: logical, drive geometry. Bytes per sector: 512 sector count: 3,074,048, physical drive information. Removable drive: false source data size: 1501 m b sector count: 3074048 . Attention: the following sectors on the source drive could not be read: 1960096 through 1960101 2061632 through 2061635. The contents of these sectors were replaced with zeros in the image.  Computed hashes, md5 checksum: d b 9 4 5 a 7 e 3 5 8 9 7 4 3 9 2 3 2 3 7 c 0 5 1 8 a b a b e 1. S h a 1 checksum: 6 d 8 7 a 3 6 6 5 d 7 5 6 b 7 e 2 2 d e 3 d 0 b 0 8 7 c 6 a b 9 e c 3 f 8 b f 7.  Image information: acquisition started: thu jul 27 15:36:30 2017. Acquisition finished: thu jul 27 15:38:03 2017. Segment list: c, colon, backslash, work, backslash, c h a p 09, backslash, in c h a p 09.001." id="448" name="Google Shape;448;p48"/>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49" name="Google Shape;449;p4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Digital Forensics Tools (2 of 3)</a:t>
            </a:r>
            <a:endParaRPr/>
          </a:p>
        </p:txBody>
      </p:sp>
      <p:sp>
        <p:nvSpPr>
          <p:cNvPr id="450" name="Google Shape;450;p4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51" name="Google Shape;451;p4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Computed Hashes M D 5 checksum: d b 9 4 5 a 7 e 3 5 8 9 7 4 3 9 2 3 2 3 7 c 0 5 1 8 a b a b e 1. Verified M D 5: D 8 9 4 5 4 7 E 3 5 8 9 7 4 3 9 2 3 2 3 7 C O 5 1 8 A 8 A 8 E 1. S H A 1 checksum: 6 d 8 7 a 3 6 6 5 d 7 5 6 b 7 e 2 2 d e 3 d 0 b 0 8 7 c 6 a b 9 e c 3 f 8 b f 7." id="456" name="Google Shape;456;p49"/>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57" name="Google Shape;457;p4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Digital Forensics Tools (3 of 3)</a:t>
            </a:r>
            <a:endParaRPr/>
          </a:p>
        </p:txBody>
      </p:sp>
      <p:sp>
        <p:nvSpPr>
          <p:cNvPr id="458" name="Google Shape;458;p4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59" name="Google Shape;459;p4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0"/>
          <p:cNvSpPr txBox="1"/>
          <p:nvPr>
            <p:ph idx="1" type="body"/>
          </p:nvPr>
        </p:nvSpPr>
        <p:spPr>
          <a:xfrm>
            <a:off x="857739" y="1600201"/>
            <a:ext cx="10160100" cy="50256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Data hiding - changing or manipulating a file to conceal information</a:t>
            </a:r>
            <a:endParaRPr sz="3000"/>
          </a:p>
          <a:p>
            <a:pPr indent="-234950" lvl="0" marL="171450" marR="0" rtl="0" algn="l">
              <a:lnSpc>
                <a:spcPct val="95000"/>
              </a:lnSpc>
              <a:spcBef>
                <a:spcPts val="1200"/>
              </a:spcBef>
              <a:spcAft>
                <a:spcPts val="0"/>
              </a:spcAft>
              <a:buSzPts val="3000"/>
              <a:buChar char="•"/>
            </a:pPr>
            <a:r>
              <a:rPr lang="en-US" sz="3000"/>
              <a:t>Techniques:</a:t>
            </a:r>
            <a:endParaRPr sz="3000"/>
          </a:p>
          <a:p>
            <a:pPr indent="-234950" lvl="0" marL="171450" marR="0" rtl="0" algn="l">
              <a:lnSpc>
                <a:spcPct val="95000"/>
              </a:lnSpc>
              <a:spcBef>
                <a:spcPts val="1200"/>
              </a:spcBef>
              <a:spcAft>
                <a:spcPts val="0"/>
              </a:spcAft>
              <a:buSzPts val="3000"/>
              <a:buChar char="•"/>
            </a:pPr>
            <a:r>
              <a:rPr lang="en-US" sz="3000"/>
              <a:t>Hiding entire partitions</a:t>
            </a:r>
            <a:endParaRPr sz="3000"/>
          </a:p>
          <a:p>
            <a:pPr indent="-234950" lvl="0" marL="171450" marR="0" rtl="0" algn="l">
              <a:lnSpc>
                <a:spcPct val="95000"/>
              </a:lnSpc>
              <a:spcBef>
                <a:spcPts val="1200"/>
              </a:spcBef>
              <a:spcAft>
                <a:spcPts val="0"/>
              </a:spcAft>
              <a:buSzPts val="3000"/>
              <a:buChar char="•"/>
            </a:pPr>
            <a:r>
              <a:rPr lang="en-US" sz="3000"/>
              <a:t>Changing file extensions</a:t>
            </a:r>
            <a:endParaRPr sz="3000"/>
          </a:p>
          <a:p>
            <a:pPr indent="-234950" lvl="0" marL="171450" marR="0" rtl="0" algn="l">
              <a:lnSpc>
                <a:spcPct val="95000"/>
              </a:lnSpc>
              <a:spcBef>
                <a:spcPts val="1200"/>
              </a:spcBef>
              <a:spcAft>
                <a:spcPts val="0"/>
              </a:spcAft>
              <a:buSzPts val="3000"/>
              <a:buChar char="•"/>
            </a:pPr>
            <a:r>
              <a:rPr lang="en-US" sz="3000"/>
              <a:t>Setting file attributes to hidden</a:t>
            </a:r>
            <a:endParaRPr sz="3000"/>
          </a:p>
          <a:p>
            <a:pPr indent="-234950" lvl="0" marL="171450" marR="0" rtl="0" algn="l">
              <a:lnSpc>
                <a:spcPct val="95000"/>
              </a:lnSpc>
              <a:spcBef>
                <a:spcPts val="1200"/>
              </a:spcBef>
              <a:spcAft>
                <a:spcPts val="0"/>
              </a:spcAft>
              <a:buSzPts val="3000"/>
              <a:buChar char="•"/>
            </a:pPr>
            <a:r>
              <a:rPr lang="en-US" sz="3000"/>
              <a:t>Bit-shifting</a:t>
            </a:r>
            <a:endParaRPr sz="3000"/>
          </a:p>
          <a:p>
            <a:pPr indent="-234950" lvl="0" marL="171450" marR="0" rtl="0" algn="l">
              <a:lnSpc>
                <a:spcPct val="95000"/>
              </a:lnSpc>
              <a:spcBef>
                <a:spcPts val="1200"/>
              </a:spcBef>
              <a:spcAft>
                <a:spcPts val="0"/>
              </a:spcAft>
              <a:buSzPts val="3000"/>
              <a:buChar char="•"/>
            </a:pPr>
            <a:r>
              <a:rPr lang="en-US" sz="3000"/>
              <a:t>Using encryption</a:t>
            </a:r>
            <a:endParaRPr sz="3000"/>
          </a:p>
          <a:p>
            <a:pPr indent="-234950" lvl="0" marL="171450" marR="0" rtl="0" algn="l">
              <a:lnSpc>
                <a:spcPct val="95000"/>
              </a:lnSpc>
              <a:spcBef>
                <a:spcPts val="1200"/>
              </a:spcBef>
              <a:spcAft>
                <a:spcPts val="0"/>
              </a:spcAft>
              <a:buSzPts val="3000"/>
              <a:buChar char="•"/>
            </a:pPr>
            <a:r>
              <a:rPr lang="en-US" sz="3000"/>
              <a:t>Setting up password protection</a:t>
            </a:r>
            <a:endParaRPr/>
          </a:p>
        </p:txBody>
      </p:sp>
      <p:sp>
        <p:nvSpPr>
          <p:cNvPr id="465" name="Google Shape;465;p5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Addressing Data-Hiding Techniques</a:t>
            </a:r>
            <a:endParaRPr/>
          </a:p>
        </p:txBody>
      </p:sp>
      <p:sp>
        <p:nvSpPr>
          <p:cNvPr id="466" name="Google Shape;466;p5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67" name="Google Shape;467;p5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idx="1" type="body"/>
          </p:nvPr>
        </p:nvSpPr>
        <p:spPr>
          <a:xfrm>
            <a:off x="857739" y="1600201"/>
            <a:ext cx="10160100" cy="48717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One of the first techniques to hide data:</a:t>
            </a:r>
            <a:endParaRPr sz="3000"/>
          </a:p>
          <a:p>
            <a:pPr indent="-234950" lvl="0" marL="171450" marR="0" rtl="0" algn="l">
              <a:lnSpc>
                <a:spcPct val="95000"/>
              </a:lnSpc>
              <a:spcBef>
                <a:spcPts val="1200"/>
              </a:spcBef>
              <a:spcAft>
                <a:spcPts val="0"/>
              </a:spcAft>
              <a:buSzPts val="3000"/>
              <a:buChar char="•"/>
            </a:pPr>
            <a:r>
              <a:rPr lang="en-US" sz="3000"/>
              <a:t>Changing file extensions</a:t>
            </a:r>
            <a:endParaRPr sz="3000"/>
          </a:p>
          <a:p>
            <a:pPr indent="-234950" lvl="0" marL="171450" marR="0" rtl="0" algn="l">
              <a:lnSpc>
                <a:spcPct val="95000"/>
              </a:lnSpc>
              <a:spcBef>
                <a:spcPts val="1200"/>
              </a:spcBef>
              <a:spcAft>
                <a:spcPts val="0"/>
              </a:spcAft>
              <a:buSzPts val="3000"/>
              <a:buChar char="•"/>
            </a:pPr>
            <a:r>
              <a:rPr lang="en-US" sz="3000"/>
              <a:t>Advanced digital forensics tools check file headers </a:t>
            </a:r>
            <a:endParaRPr sz="3000"/>
          </a:p>
          <a:p>
            <a:pPr indent="-234950" lvl="0" marL="171450" marR="0" rtl="0" algn="l">
              <a:lnSpc>
                <a:spcPct val="95000"/>
              </a:lnSpc>
              <a:spcBef>
                <a:spcPts val="1200"/>
              </a:spcBef>
              <a:spcAft>
                <a:spcPts val="0"/>
              </a:spcAft>
              <a:buSzPts val="3000"/>
              <a:buChar char="•"/>
            </a:pPr>
            <a:r>
              <a:rPr lang="en-US" sz="3000"/>
              <a:t>Compare the file extension to verify that it’s correct</a:t>
            </a:r>
            <a:endParaRPr sz="3000"/>
          </a:p>
          <a:p>
            <a:pPr indent="-234950" lvl="0" marL="171450" marR="0" rtl="0" algn="l">
              <a:lnSpc>
                <a:spcPct val="95000"/>
              </a:lnSpc>
              <a:spcBef>
                <a:spcPts val="1200"/>
              </a:spcBef>
              <a:spcAft>
                <a:spcPts val="0"/>
              </a:spcAft>
              <a:buSzPts val="3000"/>
              <a:buChar char="•"/>
            </a:pPr>
            <a:r>
              <a:rPr lang="en-US" sz="3000"/>
              <a:t>If there’s a discrepancy, the tool flags the file as a possible altered file</a:t>
            </a:r>
            <a:endParaRPr sz="3000"/>
          </a:p>
          <a:p>
            <a:pPr indent="-234950" lvl="0" marL="171450" marR="0" rtl="0" algn="l">
              <a:lnSpc>
                <a:spcPct val="95000"/>
              </a:lnSpc>
              <a:spcBef>
                <a:spcPts val="1200"/>
              </a:spcBef>
              <a:spcAft>
                <a:spcPts val="0"/>
              </a:spcAft>
              <a:buSzPts val="3000"/>
              <a:buChar char="•"/>
            </a:pPr>
            <a:r>
              <a:rPr lang="en-US" sz="3000"/>
              <a:t>Another hiding technique</a:t>
            </a:r>
            <a:endParaRPr sz="3000"/>
          </a:p>
          <a:p>
            <a:pPr indent="-234950" lvl="0" marL="171450" marR="0" rtl="0" algn="l">
              <a:lnSpc>
                <a:spcPct val="95000"/>
              </a:lnSpc>
              <a:spcBef>
                <a:spcPts val="1200"/>
              </a:spcBef>
              <a:spcAft>
                <a:spcPts val="0"/>
              </a:spcAft>
              <a:buSzPts val="3000"/>
              <a:buChar char="•"/>
            </a:pPr>
            <a:r>
              <a:rPr lang="en-US" sz="3000"/>
              <a:t>Selecting the Hidden attribute in a file’s Properties dialog box</a:t>
            </a:r>
            <a:endParaRPr/>
          </a:p>
        </p:txBody>
      </p:sp>
      <p:sp>
        <p:nvSpPr>
          <p:cNvPr id="473" name="Google Shape;473;p5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Hiding Files by Using the OS</a:t>
            </a:r>
            <a:endParaRPr/>
          </a:p>
        </p:txBody>
      </p:sp>
      <p:sp>
        <p:nvSpPr>
          <p:cNvPr id="474" name="Google Shape;474;p5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75" name="Google Shape;475;p5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2"/>
          <p:cNvSpPr txBox="1"/>
          <p:nvPr>
            <p:ph idx="1" type="body"/>
          </p:nvPr>
        </p:nvSpPr>
        <p:spPr>
          <a:xfrm>
            <a:off x="857739" y="1600201"/>
            <a:ext cx="10160100" cy="36864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By using the Windows diskpart remove letter command</a:t>
            </a:r>
            <a:endParaRPr sz="3000"/>
          </a:p>
          <a:p>
            <a:pPr indent="-234950" lvl="0" marL="171450" marR="0" rtl="0" algn="l">
              <a:lnSpc>
                <a:spcPct val="95000"/>
              </a:lnSpc>
              <a:spcBef>
                <a:spcPts val="1200"/>
              </a:spcBef>
              <a:spcAft>
                <a:spcPts val="0"/>
              </a:spcAft>
              <a:buSzPts val="3000"/>
              <a:buChar char="•"/>
            </a:pPr>
            <a:r>
              <a:rPr lang="en-US" sz="3000"/>
              <a:t>You can unassign the partition’s letter, which hides it from view in File Explorer</a:t>
            </a:r>
            <a:endParaRPr sz="3000"/>
          </a:p>
          <a:p>
            <a:pPr indent="-234950" lvl="0" marL="171450" marR="0" rtl="0" algn="l">
              <a:lnSpc>
                <a:spcPct val="95000"/>
              </a:lnSpc>
              <a:spcBef>
                <a:spcPts val="1200"/>
              </a:spcBef>
              <a:spcAft>
                <a:spcPts val="0"/>
              </a:spcAft>
              <a:buSzPts val="3000"/>
              <a:buChar char="•"/>
            </a:pPr>
            <a:r>
              <a:rPr lang="en-US" sz="3000"/>
              <a:t>To unhide, use the diskpart assign letter command</a:t>
            </a:r>
            <a:endParaRPr sz="3000"/>
          </a:p>
          <a:p>
            <a:pPr indent="-234950" lvl="0" marL="171450" marR="0" rtl="0" algn="l">
              <a:lnSpc>
                <a:spcPct val="95000"/>
              </a:lnSpc>
              <a:spcBef>
                <a:spcPts val="1200"/>
              </a:spcBef>
              <a:spcAft>
                <a:spcPts val="0"/>
              </a:spcAft>
              <a:buSzPts val="3000"/>
              <a:buChar char="•"/>
            </a:pPr>
            <a:r>
              <a:rPr lang="en-US" sz="3000"/>
              <a:t>Other disk management tools:</a:t>
            </a:r>
            <a:endParaRPr sz="3000"/>
          </a:p>
          <a:p>
            <a:pPr indent="-234950" lvl="0" marL="171450" marR="0" rtl="0" algn="l">
              <a:lnSpc>
                <a:spcPct val="95000"/>
              </a:lnSpc>
              <a:spcBef>
                <a:spcPts val="1200"/>
              </a:spcBef>
              <a:spcAft>
                <a:spcPts val="0"/>
              </a:spcAft>
              <a:buSzPts val="3000"/>
              <a:buChar char="•"/>
            </a:pPr>
            <a:r>
              <a:rPr lang="en-US" sz="3000"/>
              <a:t>IM-Magic, EaseUS Partition Master, and Linux Grand Unified Bootloader (GRUB)</a:t>
            </a:r>
            <a:endParaRPr/>
          </a:p>
        </p:txBody>
      </p:sp>
      <p:sp>
        <p:nvSpPr>
          <p:cNvPr id="481" name="Google Shape;481;p5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Hiding Partitions (1 of 4)</a:t>
            </a:r>
            <a:endParaRPr/>
          </a:p>
        </p:txBody>
      </p:sp>
      <p:sp>
        <p:nvSpPr>
          <p:cNvPr id="482" name="Google Shape;482;p5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83" name="Google Shape;483;p5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3"/>
          <p:cNvSpPr txBox="1"/>
          <p:nvPr>
            <p:ph idx="1" type="body"/>
          </p:nvPr>
        </p:nvSpPr>
        <p:spPr>
          <a:xfrm>
            <a:off x="857739" y="1600201"/>
            <a:ext cx="10160100" cy="353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To detect whether a partition has been hidden</a:t>
            </a:r>
            <a:endParaRPr sz="3000"/>
          </a:p>
          <a:p>
            <a:pPr indent="-234950" lvl="0" marL="171450" marR="0" rtl="0" algn="l">
              <a:lnSpc>
                <a:spcPct val="95000"/>
              </a:lnSpc>
              <a:spcBef>
                <a:spcPts val="1200"/>
              </a:spcBef>
              <a:spcAft>
                <a:spcPts val="0"/>
              </a:spcAft>
              <a:buSzPts val="3000"/>
              <a:buChar char="•"/>
            </a:pPr>
            <a:r>
              <a:rPr lang="en-US" sz="3000"/>
              <a:t>Account for all disk space when examining an evidence drive</a:t>
            </a:r>
            <a:endParaRPr sz="3000"/>
          </a:p>
          <a:p>
            <a:pPr indent="-234950" lvl="0" marL="171450" marR="0" rtl="0" algn="l">
              <a:lnSpc>
                <a:spcPct val="95000"/>
              </a:lnSpc>
              <a:spcBef>
                <a:spcPts val="1200"/>
              </a:spcBef>
              <a:spcAft>
                <a:spcPts val="0"/>
              </a:spcAft>
              <a:buSzPts val="3000"/>
              <a:buChar char="•"/>
            </a:pPr>
            <a:r>
              <a:rPr lang="en-US" sz="3000"/>
              <a:t>Analyze any disk areas containing space you can’t account for</a:t>
            </a:r>
            <a:endParaRPr sz="3000"/>
          </a:p>
          <a:p>
            <a:pPr indent="-234950" lvl="0" marL="171450" marR="0" rtl="0" algn="l">
              <a:lnSpc>
                <a:spcPct val="95000"/>
              </a:lnSpc>
              <a:spcBef>
                <a:spcPts val="1200"/>
              </a:spcBef>
              <a:spcAft>
                <a:spcPts val="0"/>
              </a:spcAft>
              <a:buSzPts val="3000"/>
              <a:buChar char="•"/>
            </a:pPr>
            <a:r>
              <a:rPr lang="en-US" sz="3000"/>
              <a:t>Many digital forensics tools can detect and view a hidden partition</a:t>
            </a:r>
            <a:endParaRPr/>
          </a:p>
        </p:txBody>
      </p:sp>
      <p:sp>
        <p:nvSpPr>
          <p:cNvPr id="489" name="Google Shape;489;p5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Hiding Partitions (2 of 4)</a:t>
            </a:r>
            <a:endParaRPr/>
          </a:p>
        </p:txBody>
      </p:sp>
      <p:sp>
        <p:nvSpPr>
          <p:cNvPr id="490" name="Google Shape;490;p5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91" name="Google Shape;491;p5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idx="1" type="body"/>
          </p:nvPr>
        </p:nvSpPr>
        <p:spPr>
          <a:xfrm>
            <a:off x="857739" y="1600201"/>
            <a:ext cx="10160100" cy="206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Determine what data to analyze in a digital forensics investigation</a:t>
            </a:r>
            <a:endParaRPr sz="3000"/>
          </a:p>
          <a:p>
            <a:pPr indent="-234950" lvl="0" marL="171450" marR="0" rtl="0" algn="l">
              <a:lnSpc>
                <a:spcPct val="95000"/>
              </a:lnSpc>
              <a:spcBef>
                <a:spcPts val="1200"/>
              </a:spcBef>
              <a:spcAft>
                <a:spcPts val="0"/>
              </a:spcAft>
              <a:buSzPts val="3000"/>
              <a:buChar char="•"/>
            </a:pPr>
            <a:r>
              <a:rPr lang="en-US" sz="3000"/>
              <a:t>Explain tools used to validate data</a:t>
            </a:r>
            <a:endParaRPr sz="3000"/>
          </a:p>
          <a:p>
            <a:pPr indent="-234950" lvl="0" marL="171450" marR="0" rtl="0" algn="l">
              <a:lnSpc>
                <a:spcPct val="95000"/>
              </a:lnSpc>
              <a:spcBef>
                <a:spcPts val="1200"/>
              </a:spcBef>
              <a:spcAft>
                <a:spcPts val="0"/>
              </a:spcAft>
              <a:buSzPts val="3000"/>
              <a:buChar char="•"/>
            </a:pPr>
            <a:r>
              <a:rPr lang="en-US" sz="3000"/>
              <a:t>Explain common data-hiding techniques</a:t>
            </a:r>
            <a:endParaRPr/>
          </a:p>
        </p:txBody>
      </p:sp>
      <p:sp>
        <p:nvSpPr>
          <p:cNvPr id="281" name="Google Shape;281;p2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Objectives</a:t>
            </a:r>
            <a:endParaRPr/>
          </a:p>
        </p:txBody>
      </p:sp>
      <p:sp>
        <p:nvSpPr>
          <p:cNvPr id="282" name="Google Shape;282;p2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83" name="Google Shape;283;p2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Hiding Partitions (3 of 4)</a:t>
            </a:r>
            <a:endParaRPr/>
          </a:p>
        </p:txBody>
      </p:sp>
      <p:sp>
        <p:nvSpPr>
          <p:cNvPr id="497" name="Google Shape;497;p5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disk management window. The window shows a table which lists volume, layout, type, file system, status, capacity, free space, and % free. Below this, four sections namely, disk 0, disk 1, disk 2, and c d r o m 0 are shown. " id="498" name="Google Shape;498;p54"/>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99" name="Google Shape;499;p5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Hiding Partitions (4 of 4)</a:t>
            </a:r>
            <a:endParaRPr/>
          </a:p>
        </p:txBody>
      </p:sp>
      <p:sp>
        <p:nvSpPr>
          <p:cNvPr id="505" name="Google Shape;505;p5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in c h a p 09 h p- autopsy 4.3.0 window. In the left pane, below data sources v o l 3, win 95 f a t 16 0 x 0 e: 1228928-16- 38527 is selected. The right pane shows directory listing dialog box. In the dialog box, the table tab is selected. This tab lists name, modified time, change time, access time, and created time. The hidden partition file below the name column is selected. Below this section, the indexed text tab is selected." id="506" name="Google Shape;506;p55"/>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07" name="Google Shape;507;p5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6"/>
          <p:cNvSpPr txBox="1"/>
          <p:nvPr>
            <p:ph idx="1" type="body"/>
          </p:nvPr>
        </p:nvSpPr>
        <p:spPr>
          <a:xfrm>
            <a:off x="857739" y="1600201"/>
            <a:ext cx="10160100" cy="500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 data-hiding technique used in FAT file systems is placing sensitive or incriminating data in free or slack space on disk partition clusters</a:t>
            </a:r>
            <a:endParaRPr sz="3000"/>
          </a:p>
          <a:p>
            <a:pPr indent="-234950" lvl="0" marL="171450" marR="0" rtl="0" algn="l">
              <a:lnSpc>
                <a:spcPct val="95000"/>
              </a:lnSpc>
              <a:spcBef>
                <a:spcPts val="1200"/>
              </a:spcBef>
              <a:spcAft>
                <a:spcPts val="0"/>
              </a:spcAft>
              <a:buSzPts val="3000"/>
              <a:buChar char="•"/>
            </a:pPr>
            <a:r>
              <a:rPr lang="en-US" sz="3000"/>
              <a:t>Involves using old utilities such as Norton DiskEdit</a:t>
            </a:r>
            <a:endParaRPr sz="3000"/>
          </a:p>
          <a:p>
            <a:pPr indent="-234950" lvl="0" marL="171450" marR="0" rtl="0" algn="l">
              <a:lnSpc>
                <a:spcPct val="95000"/>
              </a:lnSpc>
              <a:spcBef>
                <a:spcPts val="1200"/>
              </a:spcBef>
              <a:spcAft>
                <a:spcPts val="0"/>
              </a:spcAft>
              <a:buSzPts val="3000"/>
              <a:buChar char="•"/>
            </a:pPr>
            <a:r>
              <a:rPr lang="en-US" sz="3000"/>
              <a:t>Can mark good clusters as bad clusters in the FAT table so the OS considers them unusable</a:t>
            </a:r>
            <a:endParaRPr sz="3000"/>
          </a:p>
          <a:p>
            <a:pPr indent="-234950" lvl="0" marL="171450" marR="0" rtl="0" algn="l">
              <a:lnSpc>
                <a:spcPct val="95000"/>
              </a:lnSpc>
              <a:spcBef>
                <a:spcPts val="1200"/>
              </a:spcBef>
              <a:spcAft>
                <a:spcPts val="0"/>
              </a:spcAft>
              <a:buSzPts val="3000"/>
              <a:buChar char="•"/>
            </a:pPr>
            <a:r>
              <a:rPr lang="en-US" sz="3000"/>
              <a:t>Only way they can be accessed from the OS is by changing them to good clusters with a disk editor</a:t>
            </a:r>
            <a:endParaRPr sz="3000"/>
          </a:p>
          <a:p>
            <a:pPr indent="-234950" lvl="0" marL="171450" marR="0" rtl="0" algn="l">
              <a:lnSpc>
                <a:spcPct val="95000"/>
              </a:lnSpc>
              <a:spcBef>
                <a:spcPts val="1200"/>
              </a:spcBef>
              <a:spcAft>
                <a:spcPts val="0"/>
              </a:spcAft>
              <a:buSzPts val="3000"/>
              <a:buChar char="•"/>
            </a:pPr>
            <a:r>
              <a:rPr lang="en-US" sz="3000"/>
              <a:t>DiskEdit runs only in MS-DOS and can access only FAT-formatted disk media</a:t>
            </a:r>
            <a:endParaRPr/>
          </a:p>
        </p:txBody>
      </p:sp>
      <p:sp>
        <p:nvSpPr>
          <p:cNvPr id="513" name="Google Shape;513;p5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Marking Bad Clusters</a:t>
            </a:r>
            <a:endParaRPr/>
          </a:p>
        </p:txBody>
      </p:sp>
      <p:sp>
        <p:nvSpPr>
          <p:cNvPr id="514" name="Google Shape;514;p5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15" name="Google Shape;515;p5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txBox="1"/>
          <p:nvPr>
            <p:ph idx="1" type="body"/>
          </p:nvPr>
        </p:nvSpPr>
        <p:spPr>
          <a:xfrm>
            <a:off x="857739" y="1600201"/>
            <a:ext cx="10160100" cy="54411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Some users use a low-level encryption program that changes the order of binary data</a:t>
            </a:r>
            <a:endParaRPr sz="3000"/>
          </a:p>
          <a:p>
            <a:pPr indent="-234950" lvl="0" marL="171450" marR="0" rtl="0" algn="l">
              <a:lnSpc>
                <a:spcPct val="95000"/>
              </a:lnSpc>
              <a:spcBef>
                <a:spcPts val="1200"/>
              </a:spcBef>
              <a:spcAft>
                <a:spcPts val="0"/>
              </a:spcAft>
              <a:buSzPts val="3000"/>
              <a:buChar char="•"/>
            </a:pPr>
            <a:r>
              <a:rPr lang="en-US" sz="3000"/>
              <a:t>Makes altered data unreadable to secure a file, users run an assembler program (also called a “macro”) to scramble bits</a:t>
            </a:r>
            <a:endParaRPr sz="3000"/>
          </a:p>
          <a:p>
            <a:pPr indent="-234950" lvl="0" marL="171450" marR="0" rtl="0" algn="l">
              <a:lnSpc>
                <a:spcPct val="95000"/>
              </a:lnSpc>
              <a:spcBef>
                <a:spcPts val="1200"/>
              </a:spcBef>
              <a:spcAft>
                <a:spcPts val="0"/>
              </a:spcAft>
              <a:buSzPts val="3000"/>
              <a:buChar char="•"/>
            </a:pPr>
            <a:r>
              <a:rPr lang="en-US" sz="3000"/>
              <a:t>Run another program to restore the scrambled bits to their original order</a:t>
            </a:r>
            <a:endParaRPr sz="3000"/>
          </a:p>
          <a:p>
            <a:pPr indent="-234950" lvl="0" marL="171450" marR="0" rtl="0" algn="l">
              <a:lnSpc>
                <a:spcPct val="95000"/>
              </a:lnSpc>
              <a:spcBef>
                <a:spcPts val="1200"/>
              </a:spcBef>
              <a:spcAft>
                <a:spcPts val="0"/>
              </a:spcAft>
              <a:buSzPts val="3000"/>
              <a:buChar char="•"/>
            </a:pPr>
            <a:r>
              <a:rPr lang="en-US" sz="3000"/>
              <a:t>Bit shifting changes data from readable code to data that looks like binary executable code</a:t>
            </a:r>
            <a:endParaRPr sz="3000"/>
          </a:p>
          <a:p>
            <a:pPr indent="-234950" lvl="0" marL="171450" marR="0" rtl="0" algn="l">
              <a:lnSpc>
                <a:spcPct val="95000"/>
              </a:lnSpc>
              <a:spcBef>
                <a:spcPts val="1200"/>
              </a:spcBef>
              <a:spcAft>
                <a:spcPts val="0"/>
              </a:spcAft>
              <a:buSzPts val="3000"/>
              <a:buChar char="•"/>
            </a:pPr>
            <a:r>
              <a:rPr lang="en-US" sz="3000"/>
              <a:t>WinHex and Hex Workshop includes a feature for shifting bits</a:t>
            </a:r>
            <a:endParaRPr/>
          </a:p>
        </p:txBody>
      </p:sp>
      <p:sp>
        <p:nvSpPr>
          <p:cNvPr id="521" name="Google Shape;521;p5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Bit-Shifting (1 of 4)</a:t>
            </a:r>
            <a:endParaRPr/>
          </a:p>
        </p:txBody>
      </p:sp>
      <p:sp>
        <p:nvSpPr>
          <p:cNvPr id="522" name="Google Shape;522;p5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23" name="Google Shape;523;p5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Bit-Shifting (2 of 4)</a:t>
            </a:r>
            <a:endParaRPr/>
          </a:p>
        </p:txBody>
      </p:sp>
      <p:sp>
        <p:nvSpPr>
          <p:cNvPr id="529" name="Google Shape;529;p5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winhex- bit, underscore, shift, dot, t x t window. The window shows a table lists offset, columns 0 to 9, and from columns a to f. A section which is shown beside contains a n s I and a s c I I. The section which is shown beside a n s I and a s c I I contains information about file size, d o s name, undo level, undo reverses, creation time, last write name, attributes, icons, mode, offsets, bytes per page, windows, no. of windows, clipboard, and t e m p folder." id="530" name="Google Shape;530;p58"/>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31" name="Google Shape;531;p5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Bit-Shifting (3 of 4)</a:t>
            </a:r>
            <a:endParaRPr/>
          </a:p>
        </p:txBody>
      </p:sp>
      <p:sp>
        <p:nvSpPr>
          <p:cNvPr id="537" name="Google Shape;537;p5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modify block data dialog box. The dialog box contains a radio button of add, reverse byte order, and invert bytes. Below the reverse byte order radio button, left shift by 1 bit, selected, right shift by 1 bit, shift by negative 1 byte, and circular left rotation radio buttons are shown. Below the invert bits, x o r, o r, a n d, and r o t 13 radio buttons are shown." id="538" name="Google Shape;538;p59"/>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39" name="Google Shape;539;p5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Bit-Shifting (4 of 4)</a:t>
            </a:r>
            <a:endParaRPr/>
          </a:p>
        </p:txBody>
      </p:sp>
      <p:sp>
        <p:nvSpPr>
          <p:cNvPr id="545" name="Google Shape;545;p6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winhex- bit, underscore, shift, underscore, left window. The window shows a table lists offset, columns 0 to 9, and from columns a to f. A section which is shown beside contains a n s I and a s c I I. The section which is shown beside a n s I and a s c I I contains information about file size, d o s name, undo level, undo reverses, creation time, last write name, attributes, icons, mode, offsets, bytes per page, windows, no. of windows, clipboard, and t e m p folder." id="546" name="Google Shape;546;p60"/>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47" name="Google Shape;547;p6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1"/>
          <p:cNvSpPr txBox="1"/>
          <p:nvPr>
            <p:ph idx="1" type="body"/>
          </p:nvPr>
        </p:nvSpPr>
        <p:spPr>
          <a:xfrm>
            <a:off x="857739" y="1600201"/>
            <a:ext cx="10160100" cy="45639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Steganography - comes from the Greek word for “hidden writing”</a:t>
            </a:r>
            <a:endParaRPr sz="3000"/>
          </a:p>
          <a:p>
            <a:pPr indent="-234950" lvl="0" marL="171450" marR="0" rtl="0" algn="l">
              <a:lnSpc>
                <a:spcPct val="95000"/>
              </a:lnSpc>
              <a:spcBef>
                <a:spcPts val="1200"/>
              </a:spcBef>
              <a:spcAft>
                <a:spcPts val="0"/>
              </a:spcAft>
              <a:buSzPts val="3000"/>
              <a:buChar char="•"/>
            </a:pPr>
            <a:r>
              <a:rPr lang="en-US" sz="3000"/>
              <a:t>Hiding messages in such a way that only the intended recipient knows the message is there</a:t>
            </a:r>
            <a:endParaRPr sz="3000"/>
          </a:p>
          <a:p>
            <a:pPr indent="-234950" lvl="0" marL="171450" marR="0" rtl="0" algn="l">
              <a:lnSpc>
                <a:spcPct val="95000"/>
              </a:lnSpc>
              <a:spcBef>
                <a:spcPts val="1200"/>
              </a:spcBef>
              <a:spcAft>
                <a:spcPts val="0"/>
              </a:spcAft>
              <a:buSzPts val="3000"/>
              <a:buChar char="•"/>
            </a:pPr>
            <a:r>
              <a:rPr lang="en-US" sz="3000"/>
              <a:t>Steganalysis - term for detecting and analyzing steganography files</a:t>
            </a:r>
            <a:endParaRPr sz="3000"/>
          </a:p>
          <a:p>
            <a:pPr indent="-234950" lvl="0" marL="171450" marR="0" rtl="0" algn="l">
              <a:lnSpc>
                <a:spcPct val="95000"/>
              </a:lnSpc>
              <a:spcBef>
                <a:spcPts val="1200"/>
              </a:spcBef>
              <a:spcAft>
                <a:spcPts val="0"/>
              </a:spcAft>
              <a:buSzPts val="3000"/>
              <a:buChar char="•"/>
            </a:pPr>
            <a:r>
              <a:rPr lang="en-US" sz="3000"/>
              <a:t>Digital watermarking - developed as a way to protect file ownership</a:t>
            </a:r>
            <a:endParaRPr sz="3000"/>
          </a:p>
          <a:p>
            <a:pPr indent="-234950" lvl="0" marL="171450" marR="0" rtl="0" algn="l">
              <a:lnSpc>
                <a:spcPct val="95000"/>
              </a:lnSpc>
              <a:spcBef>
                <a:spcPts val="1200"/>
              </a:spcBef>
              <a:spcAft>
                <a:spcPts val="0"/>
              </a:spcAft>
              <a:buSzPts val="3000"/>
              <a:buChar char="•"/>
            </a:pPr>
            <a:r>
              <a:rPr lang="en-US" sz="3000"/>
              <a:t>Usually not visible when used for steganograph</a:t>
            </a:r>
            <a:r>
              <a:rPr lang="en-US"/>
              <a:t>y</a:t>
            </a:r>
            <a:endParaRPr/>
          </a:p>
        </p:txBody>
      </p:sp>
      <p:sp>
        <p:nvSpPr>
          <p:cNvPr id="553" name="Google Shape;553;p6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Steganalysis Methods (1 of 3)</a:t>
            </a:r>
            <a:endParaRPr/>
          </a:p>
        </p:txBody>
      </p:sp>
      <p:sp>
        <p:nvSpPr>
          <p:cNvPr id="554" name="Google Shape;554;p6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55" name="Google Shape;555;p6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2"/>
          <p:cNvSpPr txBox="1"/>
          <p:nvPr>
            <p:ph idx="1" type="body"/>
          </p:nvPr>
        </p:nvSpPr>
        <p:spPr>
          <a:xfrm>
            <a:off x="857739" y="1600201"/>
            <a:ext cx="10160100" cy="32478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 way to hide data is to use steganography tools</a:t>
            </a:r>
            <a:endParaRPr sz="3000"/>
          </a:p>
          <a:p>
            <a:pPr indent="-234950" lvl="0" marL="171450" marR="0" rtl="0" algn="l">
              <a:lnSpc>
                <a:spcPct val="95000"/>
              </a:lnSpc>
              <a:spcBef>
                <a:spcPts val="1200"/>
              </a:spcBef>
              <a:spcAft>
                <a:spcPts val="0"/>
              </a:spcAft>
              <a:buSzPts val="3000"/>
              <a:buChar char="•"/>
            </a:pPr>
            <a:r>
              <a:rPr lang="en-US" sz="3000"/>
              <a:t>Many are freeware or shareware</a:t>
            </a:r>
            <a:endParaRPr sz="3000"/>
          </a:p>
          <a:p>
            <a:pPr indent="-234950" lvl="0" marL="171450" marR="0" rtl="0" algn="l">
              <a:lnSpc>
                <a:spcPct val="95000"/>
              </a:lnSpc>
              <a:spcBef>
                <a:spcPts val="1200"/>
              </a:spcBef>
              <a:spcAft>
                <a:spcPts val="0"/>
              </a:spcAft>
              <a:buSzPts val="3000"/>
              <a:buChar char="•"/>
            </a:pPr>
            <a:r>
              <a:rPr lang="en-US" sz="3000"/>
              <a:t>Insert information into a variety of files</a:t>
            </a:r>
            <a:endParaRPr sz="3000"/>
          </a:p>
          <a:p>
            <a:pPr indent="-234950" lvl="0" marL="171450" marR="0" rtl="0" algn="l">
              <a:lnSpc>
                <a:spcPct val="95000"/>
              </a:lnSpc>
              <a:spcBef>
                <a:spcPts val="1200"/>
              </a:spcBef>
              <a:spcAft>
                <a:spcPts val="0"/>
              </a:spcAft>
              <a:buSzPts val="3000"/>
              <a:buChar char="•"/>
            </a:pPr>
            <a:r>
              <a:rPr lang="en-US" sz="3000"/>
              <a:t>If you encrypt a plaintext file with PGP and insert the encrypted text into a steganography file</a:t>
            </a:r>
            <a:endParaRPr sz="3000"/>
          </a:p>
          <a:p>
            <a:pPr indent="-234950" lvl="0" marL="171450" marR="0" rtl="0" algn="l">
              <a:lnSpc>
                <a:spcPct val="95000"/>
              </a:lnSpc>
              <a:spcBef>
                <a:spcPts val="1200"/>
              </a:spcBef>
              <a:spcAft>
                <a:spcPts val="0"/>
              </a:spcAft>
              <a:buSzPts val="3000"/>
              <a:buChar char="•"/>
            </a:pPr>
            <a:r>
              <a:rPr lang="en-US" sz="3000"/>
              <a:t>Cracking the encrypted message is extremely difficult</a:t>
            </a:r>
            <a:endParaRPr/>
          </a:p>
        </p:txBody>
      </p:sp>
      <p:sp>
        <p:nvSpPr>
          <p:cNvPr id="561" name="Google Shape;561;p6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Steganalysis Methods (2 of 3)</a:t>
            </a:r>
            <a:endParaRPr/>
          </a:p>
        </p:txBody>
      </p:sp>
      <p:sp>
        <p:nvSpPr>
          <p:cNvPr id="562" name="Google Shape;562;p6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63" name="Google Shape;563;p6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3"/>
          <p:cNvSpPr txBox="1"/>
          <p:nvPr>
            <p:ph idx="1" type="body"/>
          </p:nvPr>
        </p:nvSpPr>
        <p:spPr>
          <a:xfrm>
            <a:off x="857739" y="1600201"/>
            <a:ext cx="10160100" cy="34017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Steganalysis methods</a:t>
            </a:r>
            <a:endParaRPr sz="3000"/>
          </a:p>
          <a:p>
            <a:pPr indent="-234950" lvl="0" marL="171450" marR="0" rtl="0" algn="l">
              <a:lnSpc>
                <a:spcPct val="95000"/>
              </a:lnSpc>
              <a:spcBef>
                <a:spcPts val="1200"/>
              </a:spcBef>
              <a:spcAft>
                <a:spcPts val="0"/>
              </a:spcAft>
              <a:buSzPts val="3000"/>
              <a:buChar char="•"/>
            </a:pPr>
            <a:r>
              <a:rPr lang="en-US" sz="3000"/>
              <a:t>Stego-only attack</a:t>
            </a:r>
            <a:endParaRPr sz="3000"/>
          </a:p>
          <a:p>
            <a:pPr indent="-234950" lvl="0" marL="171450" marR="0" rtl="0" algn="l">
              <a:lnSpc>
                <a:spcPct val="95000"/>
              </a:lnSpc>
              <a:spcBef>
                <a:spcPts val="1200"/>
              </a:spcBef>
              <a:spcAft>
                <a:spcPts val="0"/>
              </a:spcAft>
              <a:buSzPts val="3000"/>
              <a:buChar char="•"/>
            </a:pPr>
            <a:r>
              <a:rPr lang="en-US" sz="3000"/>
              <a:t>Known cover attack</a:t>
            </a:r>
            <a:endParaRPr sz="3000"/>
          </a:p>
          <a:p>
            <a:pPr indent="-234950" lvl="0" marL="171450" marR="0" rtl="0" algn="l">
              <a:lnSpc>
                <a:spcPct val="95000"/>
              </a:lnSpc>
              <a:spcBef>
                <a:spcPts val="1200"/>
              </a:spcBef>
              <a:spcAft>
                <a:spcPts val="0"/>
              </a:spcAft>
              <a:buSzPts val="3000"/>
              <a:buChar char="•"/>
            </a:pPr>
            <a:r>
              <a:rPr lang="en-US" sz="3000"/>
              <a:t>Known message attack</a:t>
            </a:r>
            <a:endParaRPr sz="3000"/>
          </a:p>
          <a:p>
            <a:pPr indent="-234950" lvl="0" marL="171450" marR="0" rtl="0" algn="l">
              <a:lnSpc>
                <a:spcPct val="95000"/>
              </a:lnSpc>
              <a:spcBef>
                <a:spcPts val="1200"/>
              </a:spcBef>
              <a:spcAft>
                <a:spcPts val="0"/>
              </a:spcAft>
              <a:buSzPts val="3000"/>
              <a:buChar char="•"/>
            </a:pPr>
            <a:r>
              <a:rPr lang="en-US" sz="3000"/>
              <a:t>Chosen stego attack</a:t>
            </a:r>
            <a:endParaRPr sz="3000"/>
          </a:p>
          <a:p>
            <a:pPr indent="-234950" lvl="0" marL="171450" marR="0" rtl="0" algn="l">
              <a:lnSpc>
                <a:spcPct val="95000"/>
              </a:lnSpc>
              <a:spcBef>
                <a:spcPts val="1200"/>
              </a:spcBef>
              <a:spcAft>
                <a:spcPts val="0"/>
              </a:spcAft>
              <a:buSzPts val="3000"/>
              <a:buChar char="•"/>
            </a:pPr>
            <a:r>
              <a:rPr lang="en-US" sz="3000"/>
              <a:t>Chosen message attac</a:t>
            </a:r>
            <a:r>
              <a:rPr lang="en-US"/>
              <a:t>k</a:t>
            </a:r>
            <a:endParaRPr/>
          </a:p>
        </p:txBody>
      </p:sp>
      <p:sp>
        <p:nvSpPr>
          <p:cNvPr id="569" name="Google Shape;569;p6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Steganalysis Methods (3 of 3)</a:t>
            </a:r>
            <a:endParaRPr/>
          </a:p>
        </p:txBody>
      </p:sp>
      <p:sp>
        <p:nvSpPr>
          <p:cNvPr id="570" name="Google Shape;570;p6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71" name="Google Shape;571;p6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8"/>
          <p:cNvSpPr txBox="1"/>
          <p:nvPr>
            <p:ph idx="1" type="body"/>
          </p:nvPr>
        </p:nvSpPr>
        <p:spPr>
          <a:xfrm>
            <a:off x="857739" y="1600201"/>
            <a:ext cx="10160100" cy="51564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Examining and analyzing digital evidence depend on the nature of the investigation</a:t>
            </a:r>
            <a:endParaRPr sz="3000"/>
          </a:p>
          <a:p>
            <a:pPr indent="-234950" lvl="0" marL="171450" marR="0" rtl="0" algn="l">
              <a:lnSpc>
                <a:spcPct val="95000"/>
              </a:lnSpc>
              <a:spcBef>
                <a:spcPts val="1200"/>
              </a:spcBef>
              <a:spcAft>
                <a:spcPts val="0"/>
              </a:spcAft>
              <a:buSzPts val="3000"/>
              <a:buChar char="•"/>
            </a:pPr>
            <a:r>
              <a:rPr lang="en-US" sz="3000"/>
              <a:t>And the amount of data to process</a:t>
            </a:r>
            <a:endParaRPr sz="3000"/>
          </a:p>
          <a:p>
            <a:pPr indent="-234950" lvl="0" marL="171450" marR="0" rtl="0" algn="l">
              <a:lnSpc>
                <a:spcPct val="95000"/>
              </a:lnSpc>
              <a:spcBef>
                <a:spcPts val="1200"/>
              </a:spcBef>
              <a:spcAft>
                <a:spcPts val="0"/>
              </a:spcAft>
              <a:buSzPts val="3000"/>
              <a:buChar char="•"/>
            </a:pPr>
            <a:r>
              <a:rPr lang="en-US" sz="3000"/>
              <a:t>Scope creep - when an investigation expands beyond the original description</a:t>
            </a:r>
            <a:endParaRPr sz="3000"/>
          </a:p>
          <a:p>
            <a:pPr indent="-234950" lvl="0" marL="171450" marR="0" rtl="0" algn="l">
              <a:lnSpc>
                <a:spcPct val="95000"/>
              </a:lnSpc>
              <a:spcBef>
                <a:spcPts val="1200"/>
              </a:spcBef>
              <a:spcAft>
                <a:spcPts val="0"/>
              </a:spcAft>
              <a:buSzPts val="3000"/>
              <a:buChar char="•"/>
            </a:pPr>
            <a:r>
              <a:rPr lang="en-US" sz="3000"/>
              <a:t>Because of unexpected evidence found</a:t>
            </a:r>
            <a:endParaRPr sz="3000"/>
          </a:p>
          <a:p>
            <a:pPr indent="-234950" lvl="0" marL="171450" marR="0" rtl="0" algn="l">
              <a:lnSpc>
                <a:spcPct val="95000"/>
              </a:lnSpc>
              <a:spcBef>
                <a:spcPts val="1200"/>
              </a:spcBef>
              <a:spcAft>
                <a:spcPts val="0"/>
              </a:spcAft>
              <a:buSzPts val="3000"/>
              <a:buChar char="•"/>
            </a:pPr>
            <a:r>
              <a:rPr lang="en-US" sz="3000"/>
              <a:t>Attorneys may ask investigators to examine other areas to recover more evidence</a:t>
            </a:r>
            <a:endParaRPr sz="3000"/>
          </a:p>
          <a:p>
            <a:pPr indent="-234950" lvl="0" marL="171450" marR="0" rtl="0" algn="l">
              <a:lnSpc>
                <a:spcPct val="95000"/>
              </a:lnSpc>
              <a:spcBef>
                <a:spcPts val="1200"/>
              </a:spcBef>
              <a:spcAft>
                <a:spcPts val="0"/>
              </a:spcAft>
              <a:buSzPts val="3000"/>
              <a:buChar char="•"/>
            </a:pPr>
            <a:r>
              <a:rPr lang="en-US" sz="3000"/>
              <a:t>Increases the time and resources needed to extract, analyze, and present evidence</a:t>
            </a:r>
            <a:endParaRPr/>
          </a:p>
        </p:txBody>
      </p:sp>
      <p:sp>
        <p:nvSpPr>
          <p:cNvPr id="289" name="Google Shape;289;p28"/>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Determining What Data to Collect and Analyze (1 of 2)</a:t>
            </a:r>
            <a:endParaRPr/>
          </a:p>
        </p:txBody>
      </p:sp>
      <p:sp>
        <p:nvSpPr>
          <p:cNvPr id="290" name="Google Shape;290;p2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91" name="Google Shape;291;p2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4"/>
          <p:cNvSpPr txBox="1"/>
          <p:nvPr>
            <p:ph idx="1" type="body"/>
          </p:nvPr>
        </p:nvSpPr>
        <p:spPr>
          <a:xfrm>
            <a:off x="857739" y="1600201"/>
            <a:ext cx="10160100" cy="45639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To decode an encrypted file</a:t>
            </a:r>
            <a:endParaRPr sz="3000"/>
          </a:p>
          <a:p>
            <a:pPr indent="-234950" lvl="0" marL="171450" marR="0" rtl="0" algn="l">
              <a:lnSpc>
                <a:spcPct val="95000"/>
              </a:lnSpc>
              <a:spcBef>
                <a:spcPts val="1200"/>
              </a:spcBef>
              <a:spcAft>
                <a:spcPts val="0"/>
              </a:spcAft>
              <a:buSzPts val="3000"/>
              <a:buChar char="•"/>
            </a:pPr>
            <a:r>
              <a:rPr lang="en-US" sz="3000"/>
              <a:t>Users supply a password or passphrase</a:t>
            </a:r>
            <a:endParaRPr sz="3000"/>
          </a:p>
          <a:p>
            <a:pPr indent="-234950" lvl="0" marL="171450" marR="0" rtl="0" algn="l">
              <a:lnSpc>
                <a:spcPct val="95000"/>
              </a:lnSpc>
              <a:spcBef>
                <a:spcPts val="1200"/>
              </a:spcBef>
              <a:spcAft>
                <a:spcPts val="0"/>
              </a:spcAft>
              <a:buSzPts val="3000"/>
              <a:buChar char="•"/>
            </a:pPr>
            <a:r>
              <a:rPr lang="en-US" sz="3000"/>
              <a:t>Many encryption programs use a technology called “key escrow”</a:t>
            </a:r>
            <a:endParaRPr sz="3000"/>
          </a:p>
          <a:p>
            <a:pPr indent="-234950" lvl="0" marL="171450" marR="0" rtl="0" algn="l">
              <a:lnSpc>
                <a:spcPct val="95000"/>
              </a:lnSpc>
              <a:spcBef>
                <a:spcPts val="1200"/>
              </a:spcBef>
              <a:spcAft>
                <a:spcPts val="0"/>
              </a:spcAft>
              <a:buSzPts val="3000"/>
              <a:buChar char="•"/>
            </a:pPr>
            <a:r>
              <a:rPr lang="en-US" sz="3000"/>
              <a:t>Designed to recover encrypted data if users forget their passphrases or if the user key is corrupted after a system failure</a:t>
            </a:r>
            <a:endParaRPr sz="3000"/>
          </a:p>
          <a:p>
            <a:pPr indent="-234950" lvl="0" marL="171450" marR="0" rtl="0" algn="l">
              <a:lnSpc>
                <a:spcPct val="95000"/>
              </a:lnSpc>
              <a:spcBef>
                <a:spcPts val="1200"/>
              </a:spcBef>
              <a:spcAft>
                <a:spcPts val="0"/>
              </a:spcAft>
              <a:buSzPts val="3000"/>
              <a:buChar char="•"/>
            </a:pPr>
            <a:r>
              <a:rPr lang="en-US" sz="3000"/>
              <a:t>Key sizes of 128 bits to 4096 bits make breaking them nearly impossible with current technology</a:t>
            </a:r>
            <a:endParaRPr/>
          </a:p>
        </p:txBody>
      </p:sp>
      <p:sp>
        <p:nvSpPr>
          <p:cNvPr id="577" name="Google Shape;577;p6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Encrypted Files</a:t>
            </a:r>
            <a:endParaRPr/>
          </a:p>
        </p:txBody>
      </p:sp>
      <p:sp>
        <p:nvSpPr>
          <p:cNvPr id="578" name="Google Shape;578;p6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79" name="Google Shape;579;p6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5"/>
          <p:cNvSpPr txBox="1"/>
          <p:nvPr>
            <p:ph idx="1" type="body"/>
          </p:nvPr>
        </p:nvSpPr>
        <p:spPr>
          <a:xfrm>
            <a:off x="857739" y="1600201"/>
            <a:ext cx="10160100" cy="50256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Password-cracking tools are available for handling password-protected data or systems</a:t>
            </a:r>
            <a:endParaRPr sz="3000"/>
          </a:p>
          <a:p>
            <a:pPr indent="-234950" lvl="0" marL="171450" marR="0" rtl="0" algn="l">
              <a:lnSpc>
                <a:spcPct val="95000"/>
              </a:lnSpc>
              <a:spcBef>
                <a:spcPts val="1200"/>
              </a:spcBef>
              <a:spcAft>
                <a:spcPts val="0"/>
              </a:spcAft>
              <a:buSzPts val="3000"/>
              <a:buChar char="•"/>
            </a:pPr>
            <a:r>
              <a:rPr lang="en-US" sz="3000"/>
              <a:t>Some are integrated into digital forensics tools</a:t>
            </a:r>
            <a:endParaRPr sz="3000"/>
          </a:p>
          <a:p>
            <a:pPr indent="-234950" lvl="0" marL="171450" marR="0" rtl="0" algn="l">
              <a:lnSpc>
                <a:spcPct val="95000"/>
              </a:lnSpc>
              <a:spcBef>
                <a:spcPts val="1200"/>
              </a:spcBef>
              <a:spcAft>
                <a:spcPts val="0"/>
              </a:spcAft>
              <a:buSzPts val="3000"/>
              <a:buChar char="•"/>
            </a:pPr>
            <a:r>
              <a:rPr lang="en-US" sz="3000"/>
              <a:t>Stand-alone tools:</a:t>
            </a:r>
            <a:endParaRPr sz="3000"/>
          </a:p>
          <a:p>
            <a:pPr indent="-234950" lvl="0" marL="171450" marR="0" rtl="0" algn="l">
              <a:lnSpc>
                <a:spcPct val="95000"/>
              </a:lnSpc>
              <a:spcBef>
                <a:spcPts val="1200"/>
              </a:spcBef>
              <a:spcAft>
                <a:spcPts val="0"/>
              </a:spcAft>
              <a:buSzPts val="3000"/>
              <a:buChar char="•"/>
            </a:pPr>
            <a:r>
              <a:rPr lang="en-US" sz="3000"/>
              <a:t>Last Bit</a:t>
            </a:r>
            <a:endParaRPr sz="3000"/>
          </a:p>
          <a:p>
            <a:pPr indent="-234950" lvl="0" marL="171450" marR="0" rtl="0" algn="l">
              <a:lnSpc>
                <a:spcPct val="95000"/>
              </a:lnSpc>
              <a:spcBef>
                <a:spcPts val="1200"/>
              </a:spcBef>
              <a:spcAft>
                <a:spcPts val="0"/>
              </a:spcAft>
              <a:buSzPts val="3000"/>
              <a:buChar char="•"/>
            </a:pPr>
            <a:r>
              <a:rPr lang="en-US" sz="3000"/>
              <a:t>AccessData PRTK</a:t>
            </a:r>
            <a:endParaRPr sz="3000"/>
          </a:p>
          <a:p>
            <a:pPr indent="-234950" lvl="0" marL="171450" marR="0" rtl="0" algn="l">
              <a:lnSpc>
                <a:spcPct val="95000"/>
              </a:lnSpc>
              <a:spcBef>
                <a:spcPts val="1200"/>
              </a:spcBef>
              <a:spcAft>
                <a:spcPts val="0"/>
              </a:spcAft>
              <a:buSzPts val="3000"/>
              <a:buChar char="•"/>
            </a:pPr>
            <a:r>
              <a:rPr lang="en-US" sz="3000"/>
              <a:t>ophcrack</a:t>
            </a:r>
            <a:endParaRPr sz="3000"/>
          </a:p>
          <a:p>
            <a:pPr indent="-234950" lvl="0" marL="171450" marR="0" rtl="0" algn="l">
              <a:lnSpc>
                <a:spcPct val="95000"/>
              </a:lnSpc>
              <a:spcBef>
                <a:spcPts val="1200"/>
              </a:spcBef>
              <a:spcAft>
                <a:spcPts val="0"/>
              </a:spcAft>
              <a:buSzPts val="3000"/>
              <a:buChar char="•"/>
            </a:pPr>
            <a:r>
              <a:rPr lang="en-US" sz="3000"/>
              <a:t>John the Ripper</a:t>
            </a:r>
            <a:endParaRPr sz="3000"/>
          </a:p>
          <a:p>
            <a:pPr indent="-234950" lvl="0" marL="171450" marR="0" rtl="0" algn="l">
              <a:lnSpc>
                <a:spcPct val="95000"/>
              </a:lnSpc>
              <a:spcBef>
                <a:spcPts val="1200"/>
              </a:spcBef>
              <a:spcAft>
                <a:spcPts val="0"/>
              </a:spcAft>
              <a:buSzPts val="3000"/>
              <a:buChar char="•"/>
            </a:pPr>
            <a:r>
              <a:rPr lang="en-US" sz="3000"/>
              <a:t>Passware</a:t>
            </a:r>
            <a:endParaRPr/>
          </a:p>
        </p:txBody>
      </p:sp>
      <p:sp>
        <p:nvSpPr>
          <p:cNvPr id="585" name="Google Shape;585;p6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Passwords (1 of 4)</a:t>
            </a:r>
            <a:endParaRPr/>
          </a:p>
        </p:txBody>
      </p:sp>
      <p:sp>
        <p:nvSpPr>
          <p:cNvPr id="586" name="Google Shape;586;p6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87" name="Google Shape;587;p6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6"/>
          <p:cNvSpPr txBox="1"/>
          <p:nvPr>
            <p:ph idx="1" type="body"/>
          </p:nvPr>
        </p:nvSpPr>
        <p:spPr>
          <a:xfrm>
            <a:off x="857739" y="1600201"/>
            <a:ext cx="10160100" cy="47178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Brute-force attacks</a:t>
            </a:r>
            <a:endParaRPr sz="3000"/>
          </a:p>
          <a:p>
            <a:pPr indent="-234950" lvl="0" marL="171450" marR="0" rtl="0" algn="l">
              <a:lnSpc>
                <a:spcPct val="95000"/>
              </a:lnSpc>
              <a:spcBef>
                <a:spcPts val="1200"/>
              </a:spcBef>
              <a:spcAft>
                <a:spcPts val="0"/>
              </a:spcAft>
              <a:buSzPts val="3000"/>
              <a:buChar char="•"/>
            </a:pPr>
            <a:r>
              <a:rPr lang="en-US" sz="3000"/>
              <a:t>Use every possible letter, number, and character found on a keyboard</a:t>
            </a:r>
            <a:endParaRPr sz="3000"/>
          </a:p>
          <a:p>
            <a:pPr indent="-234950" lvl="0" marL="171450" marR="0" rtl="0" algn="l">
              <a:lnSpc>
                <a:spcPct val="95000"/>
              </a:lnSpc>
              <a:spcBef>
                <a:spcPts val="1200"/>
              </a:spcBef>
              <a:spcAft>
                <a:spcPts val="0"/>
              </a:spcAft>
              <a:buSzPts val="3000"/>
              <a:buChar char="•"/>
            </a:pPr>
            <a:r>
              <a:rPr lang="en-US" sz="3000"/>
              <a:t>This method can require a lot of time and processing power</a:t>
            </a:r>
            <a:endParaRPr sz="3000"/>
          </a:p>
          <a:p>
            <a:pPr indent="-234950" lvl="0" marL="171450" marR="0" rtl="0" algn="l">
              <a:lnSpc>
                <a:spcPct val="95000"/>
              </a:lnSpc>
              <a:spcBef>
                <a:spcPts val="1200"/>
              </a:spcBef>
              <a:spcAft>
                <a:spcPts val="0"/>
              </a:spcAft>
              <a:buSzPts val="3000"/>
              <a:buChar char="•"/>
            </a:pPr>
            <a:r>
              <a:rPr lang="en-US" sz="3000"/>
              <a:t>Dictionary attack</a:t>
            </a:r>
            <a:endParaRPr sz="3000"/>
          </a:p>
          <a:p>
            <a:pPr indent="-234950" lvl="0" marL="171450" marR="0" rtl="0" algn="l">
              <a:lnSpc>
                <a:spcPct val="95000"/>
              </a:lnSpc>
              <a:spcBef>
                <a:spcPts val="1200"/>
              </a:spcBef>
              <a:spcAft>
                <a:spcPts val="0"/>
              </a:spcAft>
              <a:buSzPts val="3000"/>
              <a:buChar char="•"/>
            </a:pPr>
            <a:r>
              <a:rPr lang="en-US" sz="3000"/>
              <a:t>Uses common words found in the dictionary and tries them as passwords</a:t>
            </a:r>
            <a:endParaRPr sz="3000"/>
          </a:p>
          <a:p>
            <a:pPr indent="-234950" lvl="0" marL="171450" marR="0" rtl="0" algn="l">
              <a:lnSpc>
                <a:spcPct val="95000"/>
              </a:lnSpc>
              <a:spcBef>
                <a:spcPts val="1200"/>
              </a:spcBef>
              <a:spcAft>
                <a:spcPts val="0"/>
              </a:spcAft>
              <a:buSzPts val="3000"/>
              <a:buChar char="•"/>
            </a:pPr>
            <a:r>
              <a:rPr lang="en-US" sz="3000"/>
              <a:t>Most use a variety of languages</a:t>
            </a:r>
            <a:endParaRPr/>
          </a:p>
        </p:txBody>
      </p:sp>
      <p:sp>
        <p:nvSpPr>
          <p:cNvPr id="593" name="Google Shape;593;p6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Passwords (2 of 4)</a:t>
            </a:r>
            <a:endParaRPr/>
          </a:p>
        </p:txBody>
      </p:sp>
      <p:sp>
        <p:nvSpPr>
          <p:cNvPr id="594" name="Google Shape;594;p6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95" name="Google Shape;595;p6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7"/>
          <p:cNvSpPr txBox="1"/>
          <p:nvPr>
            <p:ph idx="1" type="body"/>
          </p:nvPr>
        </p:nvSpPr>
        <p:spPr>
          <a:xfrm>
            <a:off x="857739" y="1600201"/>
            <a:ext cx="10160100" cy="353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With many programs, you can build profiles of a suspect to help determine his or her password</a:t>
            </a:r>
            <a:endParaRPr sz="3000"/>
          </a:p>
          <a:p>
            <a:pPr indent="-234950" lvl="0" marL="171450" marR="0" rtl="0" algn="l">
              <a:lnSpc>
                <a:spcPct val="95000"/>
              </a:lnSpc>
              <a:spcBef>
                <a:spcPts val="1200"/>
              </a:spcBef>
              <a:spcAft>
                <a:spcPts val="0"/>
              </a:spcAft>
              <a:buSzPts val="3000"/>
              <a:buChar char="•"/>
            </a:pPr>
            <a:r>
              <a:rPr lang="en-US" sz="3000"/>
              <a:t>Many password-protected OSs and application store passwords in the form of MD5 or SHA hash values</a:t>
            </a:r>
            <a:endParaRPr sz="3000"/>
          </a:p>
          <a:p>
            <a:pPr indent="-234950" lvl="0" marL="171450" marR="0" rtl="0" algn="l">
              <a:lnSpc>
                <a:spcPct val="95000"/>
              </a:lnSpc>
              <a:spcBef>
                <a:spcPts val="1200"/>
              </a:spcBef>
              <a:spcAft>
                <a:spcPts val="0"/>
              </a:spcAft>
              <a:buSzPts val="3000"/>
              <a:buChar char="•"/>
            </a:pPr>
            <a:r>
              <a:rPr lang="en-US" sz="3000"/>
              <a:t>A brute-force attack requires converting a dictionary password from plaintext to a hash value</a:t>
            </a:r>
            <a:endParaRPr sz="3000"/>
          </a:p>
          <a:p>
            <a:pPr indent="-234950" lvl="0" marL="171450" marR="0" rtl="0" algn="l">
              <a:lnSpc>
                <a:spcPct val="95000"/>
              </a:lnSpc>
              <a:spcBef>
                <a:spcPts val="1200"/>
              </a:spcBef>
              <a:spcAft>
                <a:spcPts val="0"/>
              </a:spcAft>
              <a:buSzPts val="3000"/>
              <a:buChar char="•"/>
            </a:pPr>
            <a:r>
              <a:rPr lang="en-US" sz="3000"/>
              <a:t>Requires additional CPU cycle time</a:t>
            </a:r>
            <a:endParaRPr/>
          </a:p>
        </p:txBody>
      </p:sp>
      <p:sp>
        <p:nvSpPr>
          <p:cNvPr id="601" name="Google Shape;601;p6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Passwords (3 of 4)</a:t>
            </a:r>
            <a:endParaRPr/>
          </a:p>
        </p:txBody>
      </p:sp>
      <p:sp>
        <p:nvSpPr>
          <p:cNvPr id="602" name="Google Shape;602;p6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03" name="Google Shape;603;p6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8"/>
          <p:cNvSpPr txBox="1"/>
          <p:nvPr>
            <p:ph idx="1" type="body"/>
          </p:nvPr>
        </p:nvSpPr>
        <p:spPr>
          <a:xfrm>
            <a:off x="857739" y="1600201"/>
            <a:ext cx="10160100" cy="45639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Rainbow table</a:t>
            </a:r>
            <a:endParaRPr sz="3000"/>
          </a:p>
          <a:p>
            <a:pPr indent="-234950" lvl="0" marL="171450" marR="0" rtl="0" algn="l">
              <a:lnSpc>
                <a:spcPct val="95000"/>
              </a:lnSpc>
              <a:spcBef>
                <a:spcPts val="1200"/>
              </a:spcBef>
              <a:spcAft>
                <a:spcPts val="0"/>
              </a:spcAft>
              <a:buSzPts val="3000"/>
              <a:buChar char="•"/>
            </a:pPr>
            <a:r>
              <a:rPr lang="en-US" sz="3000"/>
              <a:t>A file containing the hash values for every possible password that can be generated from a computer’s keyboard</a:t>
            </a:r>
            <a:endParaRPr sz="3000"/>
          </a:p>
          <a:p>
            <a:pPr indent="-234950" lvl="0" marL="171450" marR="0" rtl="0" algn="l">
              <a:lnSpc>
                <a:spcPct val="95000"/>
              </a:lnSpc>
              <a:spcBef>
                <a:spcPts val="1200"/>
              </a:spcBef>
              <a:spcAft>
                <a:spcPts val="0"/>
              </a:spcAft>
              <a:buSzPts val="3000"/>
              <a:buChar char="•"/>
            </a:pPr>
            <a:r>
              <a:rPr lang="en-US" sz="3000"/>
              <a:t>No conversion necessary, so it is faster than a brute-force or dictionary attack</a:t>
            </a:r>
            <a:endParaRPr sz="3000"/>
          </a:p>
          <a:p>
            <a:pPr indent="-234950" lvl="0" marL="171450" marR="0" rtl="0" algn="l">
              <a:lnSpc>
                <a:spcPct val="95000"/>
              </a:lnSpc>
              <a:spcBef>
                <a:spcPts val="1200"/>
              </a:spcBef>
              <a:spcAft>
                <a:spcPts val="0"/>
              </a:spcAft>
              <a:buSzPts val="3000"/>
              <a:buChar char="•"/>
            </a:pPr>
            <a:r>
              <a:rPr lang="en-US" sz="3000"/>
              <a:t>Salting passwords</a:t>
            </a:r>
            <a:endParaRPr sz="3000"/>
          </a:p>
          <a:p>
            <a:pPr indent="-234950" lvl="0" marL="171450" marR="0" rtl="0" algn="l">
              <a:lnSpc>
                <a:spcPct val="95000"/>
              </a:lnSpc>
              <a:spcBef>
                <a:spcPts val="1200"/>
              </a:spcBef>
              <a:spcAft>
                <a:spcPts val="0"/>
              </a:spcAft>
              <a:buSzPts val="3000"/>
              <a:buChar char="•"/>
            </a:pPr>
            <a:r>
              <a:rPr lang="en-US" sz="3000"/>
              <a:t>Alters hash values and makes cracking passwords more difficult</a:t>
            </a:r>
            <a:endParaRPr/>
          </a:p>
        </p:txBody>
      </p:sp>
      <p:sp>
        <p:nvSpPr>
          <p:cNvPr id="609" name="Google Shape;609;p6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Passwords (4 of 4)</a:t>
            </a:r>
            <a:endParaRPr/>
          </a:p>
        </p:txBody>
      </p:sp>
      <p:sp>
        <p:nvSpPr>
          <p:cNvPr id="610" name="Google Shape;610;p6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11" name="Google Shape;611;p6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9"/>
          <p:cNvSpPr txBox="1"/>
          <p:nvPr>
            <p:ph idx="1" type="body"/>
          </p:nvPr>
        </p:nvSpPr>
        <p:spPr>
          <a:xfrm>
            <a:off x="857739" y="1600201"/>
            <a:ext cx="10160100" cy="51117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Examining and analyzing digital evidence depend on the nature of the investigation and the amount of data to process</a:t>
            </a:r>
            <a:endParaRPr sz="3000"/>
          </a:p>
          <a:p>
            <a:pPr indent="-234950" lvl="0" marL="171450" marR="0" rtl="0" algn="l">
              <a:lnSpc>
                <a:spcPct val="95000"/>
              </a:lnSpc>
              <a:spcBef>
                <a:spcPts val="1200"/>
              </a:spcBef>
              <a:spcAft>
                <a:spcPts val="0"/>
              </a:spcAft>
              <a:buSzPts val="3000"/>
              <a:buChar char="•"/>
            </a:pPr>
            <a:r>
              <a:rPr lang="en-US" sz="3000"/>
              <a:t>General procedures:</a:t>
            </a:r>
            <a:endParaRPr sz="3000"/>
          </a:p>
          <a:p>
            <a:pPr indent="-234950" lvl="0" marL="171450" marR="0" rtl="0" algn="l">
              <a:lnSpc>
                <a:spcPct val="95000"/>
              </a:lnSpc>
              <a:spcBef>
                <a:spcPts val="1200"/>
              </a:spcBef>
              <a:spcAft>
                <a:spcPts val="0"/>
              </a:spcAft>
              <a:buSzPts val="3000"/>
              <a:buChar char="•"/>
            </a:pPr>
            <a:r>
              <a:rPr lang="en-US" sz="3000"/>
              <a:t>Wipe and prepare target drives, document all hardware components on the suspect’s computer, check date and time values in the suspect’s computer’s CMOS, acquire data and document steps, list all folders and files, attempt to open password-protected files, determine function of executable files, and document steps</a:t>
            </a:r>
            <a:endParaRPr/>
          </a:p>
          <a:p>
            <a:pPr indent="0" lvl="0" marL="0" rtl="0" algn="l">
              <a:lnSpc>
                <a:spcPct val="95000"/>
              </a:lnSpc>
              <a:spcBef>
                <a:spcPts val="1200"/>
              </a:spcBef>
              <a:spcAft>
                <a:spcPts val="0"/>
              </a:spcAft>
              <a:buSzPts val="2000"/>
              <a:buFont typeface="Calibri"/>
              <a:buNone/>
            </a:pPr>
            <a:r>
              <a:t/>
            </a:r>
            <a:endParaRPr>
              <a:solidFill>
                <a:srgbClr val="3F3F3F"/>
              </a:solidFill>
            </a:endParaRPr>
          </a:p>
        </p:txBody>
      </p:sp>
      <p:sp>
        <p:nvSpPr>
          <p:cNvPr id="617" name="Google Shape;617;p6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Summary (1 of 2)</a:t>
            </a:r>
            <a:endParaRPr/>
          </a:p>
        </p:txBody>
      </p:sp>
      <p:sp>
        <p:nvSpPr>
          <p:cNvPr id="618" name="Google Shape;618;p6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19" name="Google Shape;619;p6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0"/>
          <p:cNvSpPr txBox="1"/>
          <p:nvPr>
            <p:ph idx="1" type="body"/>
          </p:nvPr>
        </p:nvSpPr>
        <p:spPr>
          <a:xfrm>
            <a:off x="857739" y="1600201"/>
            <a:ext cx="10160100" cy="67587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Advanced digital forensics tools have features such as indexing text data, making keyword searches faster</a:t>
            </a:r>
            <a:endParaRPr sz="3000"/>
          </a:p>
          <a:p>
            <a:pPr indent="-234950" lvl="0" marL="171450" marR="0" rtl="0" algn="l">
              <a:lnSpc>
                <a:spcPct val="95000"/>
              </a:lnSpc>
              <a:spcBef>
                <a:spcPts val="1200"/>
              </a:spcBef>
              <a:spcAft>
                <a:spcPts val="0"/>
              </a:spcAft>
              <a:buSzPts val="3000"/>
              <a:buChar char="•"/>
            </a:pPr>
            <a:r>
              <a:rPr lang="en-US" sz="3000"/>
              <a:t>A critical aspect of digital forensics is validating digital evidence </a:t>
            </a:r>
            <a:endParaRPr sz="3000"/>
          </a:p>
          <a:p>
            <a:pPr indent="-234950" lvl="0" marL="171450" marR="0" rtl="0" algn="l">
              <a:lnSpc>
                <a:spcPct val="95000"/>
              </a:lnSpc>
              <a:spcBef>
                <a:spcPts val="1200"/>
              </a:spcBef>
              <a:spcAft>
                <a:spcPts val="0"/>
              </a:spcAft>
              <a:buSzPts val="3000"/>
              <a:buChar char="•"/>
            </a:pPr>
            <a:r>
              <a:rPr lang="en-US" sz="3000"/>
              <a:t>Ensuring the integrity of data you collect is essential for presenting evidence in court</a:t>
            </a:r>
            <a:endParaRPr sz="3000"/>
          </a:p>
          <a:p>
            <a:pPr indent="-234950" lvl="0" marL="171450" marR="0" rtl="0" algn="l">
              <a:lnSpc>
                <a:spcPct val="95000"/>
              </a:lnSpc>
              <a:spcBef>
                <a:spcPts val="1200"/>
              </a:spcBef>
              <a:spcAft>
                <a:spcPts val="0"/>
              </a:spcAft>
              <a:buSzPts val="3000"/>
              <a:buChar char="•"/>
            </a:pPr>
            <a:r>
              <a:rPr lang="en-US" sz="3000"/>
              <a:t>Data hiding involves changing or manipulating a file to conceal information</a:t>
            </a:r>
            <a:endParaRPr sz="3000"/>
          </a:p>
          <a:p>
            <a:pPr indent="-234950" lvl="0" marL="171450" marR="0" rtl="0" algn="l">
              <a:lnSpc>
                <a:spcPct val="95000"/>
              </a:lnSpc>
              <a:spcBef>
                <a:spcPts val="1200"/>
              </a:spcBef>
              <a:spcAft>
                <a:spcPts val="0"/>
              </a:spcAft>
              <a:buSzPts val="3000"/>
              <a:buChar char="•"/>
            </a:pPr>
            <a:r>
              <a:rPr lang="en-US" sz="3000"/>
              <a:t>Three ways to recover passwords:</a:t>
            </a:r>
            <a:endParaRPr sz="3000"/>
          </a:p>
          <a:p>
            <a:pPr indent="-234950" lvl="0" marL="171450" marR="0" rtl="0" algn="l">
              <a:lnSpc>
                <a:spcPct val="95000"/>
              </a:lnSpc>
              <a:spcBef>
                <a:spcPts val="1200"/>
              </a:spcBef>
              <a:spcAft>
                <a:spcPts val="0"/>
              </a:spcAft>
              <a:buSzPts val="3000"/>
              <a:buChar char="•"/>
            </a:pPr>
            <a:r>
              <a:rPr lang="en-US" sz="3000"/>
              <a:t>Dictionary attacks</a:t>
            </a:r>
            <a:endParaRPr sz="3000"/>
          </a:p>
          <a:p>
            <a:pPr indent="-234950" lvl="0" marL="171450" marR="0" rtl="0" algn="l">
              <a:lnSpc>
                <a:spcPct val="95000"/>
              </a:lnSpc>
              <a:spcBef>
                <a:spcPts val="1200"/>
              </a:spcBef>
              <a:spcAft>
                <a:spcPts val="0"/>
              </a:spcAft>
              <a:buSzPts val="3000"/>
              <a:buChar char="•"/>
            </a:pPr>
            <a:r>
              <a:rPr lang="en-US" sz="3000"/>
              <a:t>Brute-force attacks</a:t>
            </a:r>
            <a:endParaRPr sz="3000"/>
          </a:p>
          <a:p>
            <a:pPr indent="-234950" lvl="0" marL="171450" marR="0" rtl="0" algn="l">
              <a:lnSpc>
                <a:spcPct val="95000"/>
              </a:lnSpc>
              <a:spcBef>
                <a:spcPts val="1200"/>
              </a:spcBef>
              <a:spcAft>
                <a:spcPts val="0"/>
              </a:spcAft>
              <a:buSzPts val="3000"/>
              <a:buChar char="•"/>
            </a:pPr>
            <a:r>
              <a:rPr lang="en-US" sz="3000"/>
              <a:t>Rainbows tables</a:t>
            </a:r>
            <a:endParaRPr/>
          </a:p>
          <a:p>
            <a:pPr indent="0" lvl="0" marL="0" rtl="0" algn="l">
              <a:lnSpc>
                <a:spcPct val="95000"/>
              </a:lnSpc>
              <a:spcBef>
                <a:spcPts val="1200"/>
              </a:spcBef>
              <a:spcAft>
                <a:spcPts val="0"/>
              </a:spcAft>
              <a:buSzPts val="2000"/>
              <a:buNone/>
            </a:pPr>
            <a:r>
              <a:rPr lang="en-US"/>
              <a:t> </a:t>
            </a:r>
            <a:endParaRPr/>
          </a:p>
        </p:txBody>
      </p:sp>
      <p:sp>
        <p:nvSpPr>
          <p:cNvPr id="625" name="Google Shape;625;p7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Summary (2 of 2)</a:t>
            </a:r>
            <a:endParaRPr/>
          </a:p>
        </p:txBody>
      </p:sp>
      <p:sp>
        <p:nvSpPr>
          <p:cNvPr id="626" name="Google Shape;626;p7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27" name="Google Shape;627;p7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1"/>
          <p:cNvSpPr txBox="1"/>
          <p:nvPr>
            <p:ph type="title"/>
          </p:nvPr>
        </p:nvSpPr>
        <p:spPr>
          <a:xfrm>
            <a:off x="831850" y="3657600"/>
            <a:ext cx="10515600" cy="9048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150860"/>
              </a:buClr>
              <a:buSzPts val="5400"/>
              <a:buFont typeface="Helvetica Neue"/>
              <a:buNone/>
            </a:pPr>
            <a:r>
              <a:rPr lang="en-US"/>
              <a:t>Thank You!</a:t>
            </a:r>
            <a:endParaRPr/>
          </a:p>
        </p:txBody>
      </p:sp>
      <p:sp>
        <p:nvSpPr>
          <p:cNvPr id="633" name="Google Shape;633;p71"/>
          <p:cNvSpPr txBox="1"/>
          <p:nvPr>
            <p:ph idx="1" type="body"/>
          </p:nvPr>
        </p:nvSpPr>
        <p:spPr>
          <a:xfrm>
            <a:off x="831850" y="5205413"/>
            <a:ext cx="10515600" cy="15003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1000"/>
              </a:spcBef>
              <a:spcAft>
                <a:spcPts val="0"/>
              </a:spcAft>
              <a:buClr>
                <a:srgbClr val="888888"/>
              </a:buClr>
              <a:buSzPts val="2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ph idx="1" type="body"/>
          </p:nvPr>
        </p:nvSpPr>
        <p:spPr>
          <a:xfrm>
            <a:off x="857739" y="1600201"/>
            <a:ext cx="10160100" cy="45639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Scope creep has become more common</a:t>
            </a:r>
            <a:endParaRPr sz="3000"/>
          </a:p>
          <a:p>
            <a:pPr indent="-234950" lvl="0" marL="171450" marR="0" rtl="0" algn="l">
              <a:lnSpc>
                <a:spcPct val="95000"/>
              </a:lnSpc>
              <a:spcBef>
                <a:spcPts val="1200"/>
              </a:spcBef>
              <a:spcAft>
                <a:spcPts val="0"/>
              </a:spcAft>
              <a:buSzPts val="3000"/>
              <a:buChar char="•"/>
            </a:pPr>
            <a:r>
              <a:rPr lang="en-US" sz="3000"/>
              <a:t>Criminal investigations require more detailed examination of evidence just before trial</a:t>
            </a:r>
            <a:endParaRPr sz="3000"/>
          </a:p>
          <a:p>
            <a:pPr indent="-234950" lvl="0" marL="171450" marR="0" rtl="0" algn="l">
              <a:lnSpc>
                <a:spcPct val="95000"/>
              </a:lnSpc>
              <a:spcBef>
                <a:spcPts val="1200"/>
              </a:spcBef>
              <a:spcAft>
                <a:spcPts val="0"/>
              </a:spcAft>
              <a:buSzPts val="3000"/>
              <a:buChar char="•"/>
            </a:pPr>
            <a:r>
              <a:rPr lang="en-US" sz="3000"/>
              <a:t>To help prosecutors fend off attacks from defense attorneys</a:t>
            </a:r>
            <a:endParaRPr sz="3000"/>
          </a:p>
          <a:p>
            <a:pPr indent="-234950" lvl="0" marL="171450" marR="0" rtl="0" algn="l">
              <a:lnSpc>
                <a:spcPct val="95000"/>
              </a:lnSpc>
              <a:spcBef>
                <a:spcPts val="1200"/>
              </a:spcBef>
              <a:spcAft>
                <a:spcPts val="0"/>
              </a:spcAft>
              <a:buSzPts val="3000"/>
              <a:buChar char="•"/>
            </a:pPr>
            <a:r>
              <a:rPr lang="en-US" sz="3000"/>
              <a:t>New evidence often isn’t revealed to prosecution</a:t>
            </a:r>
            <a:endParaRPr sz="3000"/>
          </a:p>
          <a:p>
            <a:pPr indent="-234950" lvl="0" marL="171450" marR="0" rtl="0" algn="l">
              <a:lnSpc>
                <a:spcPct val="95000"/>
              </a:lnSpc>
              <a:spcBef>
                <a:spcPts val="1200"/>
              </a:spcBef>
              <a:spcAft>
                <a:spcPts val="0"/>
              </a:spcAft>
              <a:buSzPts val="3000"/>
              <a:buChar char="•"/>
            </a:pPr>
            <a:r>
              <a:rPr lang="en-US" sz="3000"/>
              <a:t>It’s become more important for prosecution teams to ensure they have analyzed the evidence exhaustively before trial</a:t>
            </a:r>
            <a:endParaRPr/>
          </a:p>
        </p:txBody>
      </p:sp>
      <p:sp>
        <p:nvSpPr>
          <p:cNvPr id="297" name="Google Shape;297;p29"/>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Determining What Data to Collect and Analyze (2 of 2)</a:t>
            </a:r>
            <a:endParaRPr/>
          </a:p>
        </p:txBody>
      </p:sp>
      <p:sp>
        <p:nvSpPr>
          <p:cNvPr id="298" name="Google Shape;298;p2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99" name="Google Shape;299;p2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idx="1" type="body"/>
          </p:nvPr>
        </p:nvSpPr>
        <p:spPr>
          <a:xfrm>
            <a:off x="857739" y="1600201"/>
            <a:ext cx="10160100" cy="42792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Begin a case by creating an investigation plan that defines the:</a:t>
            </a:r>
            <a:endParaRPr sz="3000"/>
          </a:p>
          <a:p>
            <a:pPr indent="-234950" lvl="0" marL="171450" marR="0" rtl="0" algn="l">
              <a:lnSpc>
                <a:spcPct val="95000"/>
              </a:lnSpc>
              <a:spcBef>
                <a:spcPts val="1200"/>
              </a:spcBef>
              <a:spcAft>
                <a:spcPts val="0"/>
              </a:spcAft>
              <a:buSzPts val="3000"/>
              <a:buChar char="•"/>
            </a:pPr>
            <a:r>
              <a:rPr lang="en-US" sz="3000"/>
              <a:t>Goal and scope of investigation</a:t>
            </a:r>
            <a:endParaRPr sz="3000"/>
          </a:p>
          <a:p>
            <a:pPr indent="-234950" lvl="0" marL="171450" marR="0" rtl="0" algn="l">
              <a:lnSpc>
                <a:spcPct val="95000"/>
              </a:lnSpc>
              <a:spcBef>
                <a:spcPts val="1200"/>
              </a:spcBef>
              <a:spcAft>
                <a:spcPts val="0"/>
              </a:spcAft>
              <a:buSzPts val="3000"/>
              <a:buChar char="•"/>
            </a:pPr>
            <a:r>
              <a:rPr lang="en-US" sz="3000"/>
              <a:t>Materials needed</a:t>
            </a:r>
            <a:endParaRPr sz="3000"/>
          </a:p>
          <a:p>
            <a:pPr indent="-234950" lvl="0" marL="171450" marR="0" rtl="0" algn="l">
              <a:lnSpc>
                <a:spcPct val="95000"/>
              </a:lnSpc>
              <a:spcBef>
                <a:spcPts val="1200"/>
              </a:spcBef>
              <a:spcAft>
                <a:spcPts val="0"/>
              </a:spcAft>
              <a:buSzPts val="3000"/>
              <a:buChar char="•"/>
            </a:pPr>
            <a:r>
              <a:rPr lang="en-US" sz="3000"/>
              <a:t>Tasks to perform</a:t>
            </a:r>
            <a:endParaRPr sz="3000"/>
          </a:p>
          <a:p>
            <a:pPr indent="-234950" lvl="0" marL="171450" marR="0" rtl="0" algn="l">
              <a:lnSpc>
                <a:spcPct val="95000"/>
              </a:lnSpc>
              <a:spcBef>
                <a:spcPts val="1200"/>
              </a:spcBef>
              <a:spcAft>
                <a:spcPts val="0"/>
              </a:spcAft>
              <a:buSzPts val="3000"/>
              <a:buChar char="•"/>
            </a:pPr>
            <a:r>
              <a:rPr lang="en-US" sz="3000"/>
              <a:t>The approach you take depends largely on the type of case you’re investigating</a:t>
            </a:r>
            <a:endParaRPr sz="3000"/>
          </a:p>
          <a:p>
            <a:pPr indent="-234950" lvl="0" marL="171450" marR="0" rtl="0" algn="l">
              <a:lnSpc>
                <a:spcPct val="95000"/>
              </a:lnSpc>
              <a:spcBef>
                <a:spcPts val="1200"/>
              </a:spcBef>
              <a:spcAft>
                <a:spcPts val="0"/>
              </a:spcAft>
              <a:buSzPts val="3000"/>
              <a:buChar char="•"/>
            </a:pPr>
            <a:r>
              <a:rPr lang="en-US" sz="3000"/>
              <a:t>Corporate, civil, or crimina</a:t>
            </a:r>
            <a:r>
              <a:rPr lang="en-US"/>
              <a:t>l </a:t>
            </a:r>
            <a:endParaRPr/>
          </a:p>
        </p:txBody>
      </p:sp>
      <p:sp>
        <p:nvSpPr>
          <p:cNvPr id="305" name="Google Shape;305;p3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Approaching Digital Forensics Cases (1 of 4)</a:t>
            </a:r>
            <a:endParaRPr/>
          </a:p>
        </p:txBody>
      </p:sp>
      <p:sp>
        <p:nvSpPr>
          <p:cNvPr id="306" name="Google Shape;306;p3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07" name="Google Shape;307;p3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idx="1" type="body"/>
          </p:nvPr>
        </p:nvSpPr>
        <p:spPr>
          <a:xfrm>
            <a:off x="857739" y="1600201"/>
            <a:ext cx="10160100" cy="45639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Follow these basic steps for all digital forensics investigations:</a:t>
            </a:r>
            <a:endParaRPr sz="3000"/>
          </a:p>
          <a:p>
            <a:pPr indent="-234950" lvl="0" marL="171450" marR="0" rtl="0" algn="l">
              <a:lnSpc>
                <a:spcPct val="95000"/>
              </a:lnSpc>
              <a:spcBef>
                <a:spcPts val="1200"/>
              </a:spcBef>
              <a:spcAft>
                <a:spcPts val="0"/>
              </a:spcAft>
              <a:buSzPts val="3000"/>
              <a:buChar char="•"/>
            </a:pPr>
            <a:r>
              <a:rPr lang="en-US" sz="3000"/>
              <a:t>1. For target drives, use recently wiped media that have been reformatted and inspected for viruses</a:t>
            </a:r>
            <a:endParaRPr sz="3000"/>
          </a:p>
          <a:p>
            <a:pPr indent="-234950" lvl="0" marL="171450" marR="0" rtl="0" algn="l">
              <a:lnSpc>
                <a:spcPct val="95000"/>
              </a:lnSpc>
              <a:spcBef>
                <a:spcPts val="1200"/>
              </a:spcBef>
              <a:spcAft>
                <a:spcPts val="0"/>
              </a:spcAft>
              <a:buSzPts val="3000"/>
              <a:buChar char="•"/>
            </a:pPr>
            <a:r>
              <a:rPr lang="en-US" sz="3000"/>
              <a:t>2. Inventory the hardware on the suspect’s computer, and note condition of seized computer</a:t>
            </a:r>
            <a:endParaRPr sz="3000"/>
          </a:p>
          <a:p>
            <a:pPr indent="-234950" lvl="0" marL="171450" marR="0" rtl="0" algn="l">
              <a:lnSpc>
                <a:spcPct val="95000"/>
              </a:lnSpc>
              <a:spcBef>
                <a:spcPts val="1200"/>
              </a:spcBef>
              <a:spcAft>
                <a:spcPts val="0"/>
              </a:spcAft>
              <a:buSzPts val="3000"/>
              <a:buChar char="•"/>
            </a:pPr>
            <a:r>
              <a:rPr lang="en-US" sz="3000"/>
              <a:t>3. For static acquisitions, remove original drive and check the date and time values in system’s CMOS</a:t>
            </a:r>
            <a:endParaRPr sz="3000"/>
          </a:p>
          <a:p>
            <a:pPr indent="-234950" lvl="0" marL="171450" marR="0" rtl="0" algn="l">
              <a:lnSpc>
                <a:spcPct val="95000"/>
              </a:lnSpc>
              <a:spcBef>
                <a:spcPts val="1200"/>
              </a:spcBef>
              <a:spcAft>
                <a:spcPts val="0"/>
              </a:spcAft>
              <a:buSzPts val="3000"/>
              <a:buChar char="•"/>
            </a:pPr>
            <a:r>
              <a:rPr lang="en-US" sz="3000"/>
              <a:t>4. Record how you acquired data from the suspect drive</a:t>
            </a:r>
            <a:endParaRPr/>
          </a:p>
        </p:txBody>
      </p:sp>
      <p:sp>
        <p:nvSpPr>
          <p:cNvPr id="313" name="Google Shape;313;p3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Approaching Digital Forensics Cases (2 of 4)</a:t>
            </a:r>
            <a:endParaRPr/>
          </a:p>
        </p:txBody>
      </p:sp>
      <p:sp>
        <p:nvSpPr>
          <p:cNvPr id="314" name="Google Shape;314;p3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15" name="Google Shape;315;p3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idx="1" type="body"/>
          </p:nvPr>
        </p:nvSpPr>
        <p:spPr>
          <a:xfrm>
            <a:off x="857739" y="1600201"/>
            <a:ext cx="10160100" cy="518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Follow these basic steps for all digital forensics investigations (cont’d):</a:t>
            </a:r>
            <a:endParaRPr sz="3000"/>
          </a:p>
          <a:p>
            <a:pPr indent="-234950" lvl="0" marL="171450" marR="0" rtl="0" algn="l">
              <a:lnSpc>
                <a:spcPct val="95000"/>
              </a:lnSpc>
              <a:spcBef>
                <a:spcPts val="1200"/>
              </a:spcBef>
              <a:spcAft>
                <a:spcPts val="0"/>
              </a:spcAft>
              <a:buSzPts val="3000"/>
              <a:buChar char="•"/>
            </a:pPr>
            <a:r>
              <a:rPr lang="en-US" sz="3000"/>
              <a:t>5. Process drive’s contents methodically and logically</a:t>
            </a:r>
            <a:endParaRPr sz="3000"/>
          </a:p>
          <a:p>
            <a:pPr indent="-234950" lvl="0" marL="171450" marR="0" rtl="0" algn="l">
              <a:lnSpc>
                <a:spcPct val="95000"/>
              </a:lnSpc>
              <a:spcBef>
                <a:spcPts val="1200"/>
              </a:spcBef>
              <a:spcAft>
                <a:spcPts val="0"/>
              </a:spcAft>
              <a:buSzPts val="3000"/>
              <a:buChar char="•"/>
            </a:pPr>
            <a:r>
              <a:rPr lang="en-US" sz="3000"/>
              <a:t>6. List all folders and files on the image or drive</a:t>
            </a:r>
            <a:endParaRPr sz="3000"/>
          </a:p>
          <a:p>
            <a:pPr indent="-234950" lvl="0" marL="171450" marR="0" rtl="0" algn="l">
              <a:lnSpc>
                <a:spcPct val="95000"/>
              </a:lnSpc>
              <a:spcBef>
                <a:spcPts val="1200"/>
              </a:spcBef>
              <a:spcAft>
                <a:spcPts val="0"/>
              </a:spcAft>
              <a:buSzPts val="3000"/>
              <a:buChar char="•"/>
            </a:pPr>
            <a:r>
              <a:rPr lang="en-US" sz="3000"/>
              <a:t>7. Examine contents of all data files in all folders</a:t>
            </a:r>
            <a:endParaRPr sz="3000"/>
          </a:p>
          <a:p>
            <a:pPr indent="-234950" lvl="0" marL="171450" marR="0" rtl="0" algn="l">
              <a:lnSpc>
                <a:spcPct val="95000"/>
              </a:lnSpc>
              <a:spcBef>
                <a:spcPts val="1200"/>
              </a:spcBef>
              <a:spcAft>
                <a:spcPts val="0"/>
              </a:spcAft>
              <a:buSzPts val="3000"/>
              <a:buChar char="•"/>
            </a:pPr>
            <a:r>
              <a:rPr lang="en-US" sz="3000"/>
              <a:t>8. Recover file contents for all password-protected files</a:t>
            </a:r>
            <a:endParaRPr sz="3000"/>
          </a:p>
          <a:p>
            <a:pPr indent="-234950" lvl="0" marL="171450" marR="0" rtl="0" algn="l">
              <a:lnSpc>
                <a:spcPct val="95000"/>
              </a:lnSpc>
              <a:spcBef>
                <a:spcPts val="1200"/>
              </a:spcBef>
              <a:spcAft>
                <a:spcPts val="0"/>
              </a:spcAft>
              <a:buSzPts val="3000"/>
              <a:buChar char="•"/>
            </a:pPr>
            <a:r>
              <a:rPr lang="en-US" sz="3000"/>
              <a:t>9. Identify function of every executable file that doesn’t match hash values</a:t>
            </a:r>
            <a:endParaRPr sz="3000"/>
          </a:p>
          <a:p>
            <a:pPr indent="-234950" lvl="0" marL="171450" marR="0" rtl="0" algn="l">
              <a:lnSpc>
                <a:spcPct val="95000"/>
              </a:lnSpc>
              <a:spcBef>
                <a:spcPts val="1200"/>
              </a:spcBef>
              <a:spcAft>
                <a:spcPts val="0"/>
              </a:spcAft>
              <a:buSzPts val="3000"/>
              <a:buChar char="•"/>
            </a:pPr>
            <a:r>
              <a:rPr lang="en-US" sz="3000"/>
              <a:t>10. Maintain control of all evidence and findings</a:t>
            </a:r>
            <a:endParaRPr/>
          </a:p>
          <a:p>
            <a:pPr indent="-57150" lvl="1" marL="400050" rtl="0" algn="l">
              <a:lnSpc>
                <a:spcPct val="95000"/>
              </a:lnSpc>
              <a:spcBef>
                <a:spcPts val="600"/>
              </a:spcBef>
              <a:spcAft>
                <a:spcPts val="0"/>
              </a:spcAft>
              <a:buSzPts val="1800"/>
              <a:buNone/>
            </a:pPr>
            <a:r>
              <a:t/>
            </a:r>
            <a:endParaRPr/>
          </a:p>
        </p:txBody>
      </p:sp>
      <p:sp>
        <p:nvSpPr>
          <p:cNvPr id="321" name="Google Shape;321;p3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Approaching Digital Forensics Cases (3 of 4)</a:t>
            </a:r>
            <a:endParaRPr/>
          </a:p>
        </p:txBody>
      </p:sp>
      <p:sp>
        <p:nvSpPr>
          <p:cNvPr id="322" name="Google Shape;322;p3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23" name="Google Shape;323;p3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idx="1" type="body"/>
          </p:nvPr>
        </p:nvSpPr>
        <p:spPr>
          <a:xfrm>
            <a:off x="857739" y="1600201"/>
            <a:ext cx="10160100" cy="353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Refining and Modifying the Investigation Plan</a:t>
            </a:r>
            <a:endParaRPr sz="3000"/>
          </a:p>
          <a:p>
            <a:pPr indent="-234950" lvl="0" marL="171450" marR="0" rtl="0" algn="l">
              <a:lnSpc>
                <a:spcPct val="95000"/>
              </a:lnSpc>
              <a:spcBef>
                <a:spcPts val="1200"/>
              </a:spcBef>
              <a:spcAft>
                <a:spcPts val="0"/>
              </a:spcAft>
              <a:buSzPts val="3000"/>
              <a:buChar char="•"/>
            </a:pPr>
            <a:r>
              <a:rPr lang="en-US" sz="3000"/>
              <a:t>Even if initial plan is sound, at times you may need to deviate from it and follow evidence</a:t>
            </a:r>
            <a:endParaRPr sz="3000"/>
          </a:p>
          <a:p>
            <a:pPr indent="-234950" lvl="0" marL="171450" marR="0" rtl="0" algn="l">
              <a:lnSpc>
                <a:spcPct val="95000"/>
              </a:lnSpc>
              <a:spcBef>
                <a:spcPts val="1200"/>
              </a:spcBef>
              <a:spcAft>
                <a:spcPts val="0"/>
              </a:spcAft>
              <a:buSzPts val="3000"/>
              <a:buChar char="•"/>
            </a:pPr>
            <a:r>
              <a:rPr lang="en-US" sz="3000"/>
              <a:t>Knowing the types of data to look for helps you make the best use of your time</a:t>
            </a:r>
            <a:endParaRPr sz="3000"/>
          </a:p>
          <a:p>
            <a:pPr indent="-234950" lvl="0" marL="171450" marR="0" rtl="0" algn="l">
              <a:lnSpc>
                <a:spcPct val="95000"/>
              </a:lnSpc>
              <a:spcBef>
                <a:spcPts val="1200"/>
              </a:spcBef>
              <a:spcAft>
                <a:spcPts val="0"/>
              </a:spcAft>
              <a:buSzPts val="3000"/>
              <a:buChar char="•"/>
            </a:pPr>
            <a:r>
              <a:rPr lang="en-US" sz="3000"/>
              <a:t>The key is to start with a plan but remain flexible in the face of new evidence</a:t>
            </a:r>
            <a:endParaRPr/>
          </a:p>
        </p:txBody>
      </p:sp>
      <p:sp>
        <p:nvSpPr>
          <p:cNvPr id="329" name="Google Shape;329;p3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Approaching Digital Forensics Cases (4 of 4)</a:t>
            </a:r>
            <a:endParaRPr/>
          </a:p>
        </p:txBody>
      </p:sp>
      <p:sp>
        <p:nvSpPr>
          <p:cNvPr id="330" name="Google Shape;330;p3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31" name="Google Shape;331;p3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